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57" r:id="rId3"/>
    <p:sldId id="258" r:id="rId4"/>
    <p:sldId id="280" r:id="rId5"/>
    <p:sldId id="281" r:id="rId6"/>
    <p:sldId id="282" r:id="rId7"/>
    <p:sldId id="283" r:id="rId8"/>
    <p:sldId id="262" r:id="rId9"/>
    <p:sldId id="274" r:id="rId10"/>
    <p:sldId id="268" r:id="rId11"/>
    <p:sldId id="270" r:id="rId12"/>
    <p:sldId id="264" r:id="rId13"/>
    <p:sldId id="267" r:id="rId14"/>
    <p:sldId id="265" r:id="rId15"/>
    <p:sldId id="279" r:id="rId16"/>
    <p:sldId id="284" r:id="rId17"/>
    <p:sldId id="276" r:id="rId18"/>
    <p:sldId id="278" r:id="rId19"/>
    <p:sldId id="275" r:id="rId20"/>
  </p:sldIdLst>
  <p:sldSz cx="9144000" cy="6858000" type="screen4x3"/>
  <p:notesSz cx="6858000" cy="9144000"/>
  <p:defaultTextStyle>
    <a:defPPr>
      <a:defRPr lang="de-DE"/>
    </a:defPPr>
    <a:lvl1pPr algn="l" rtl="0" fontAlgn="base">
      <a:spcBef>
        <a:spcPct val="0"/>
      </a:spcBef>
      <a:spcAft>
        <a:spcPct val="0"/>
      </a:spcAft>
      <a:defRPr sz="1400" kern="1200">
        <a:solidFill>
          <a:srgbClr val="990033"/>
        </a:solidFill>
        <a:latin typeface="Arial Narrow" pitchFamily="34" charset="0"/>
        <a:ea typeface="+mn-ea"/>
        <a:cs typeface="Arial" charset="0"/>
      </a:defRPr>
    </a:lvl1pPr>
    <a:lvl2pPr marL="457200" algn="l" rtl="0" fontAlgn="base">
      <a:spcBef>
        <a:spcPct val="0"/>
      </a:spcBef>
      <a:spcAft>
        <a:spcPct val="0"/>
      </a:spcAft>
      <a:defRPr sz="1400" kern="1200">
        <a:solidFill>
          <a:srgbClr val="990033"/>
        </a:solidFill>
        <a:latin typeface="Arial Narrow" pitchFamily="34" charset="0"/>
        <a:ea typeface="+mn-ea"/>
        <a:cs typeface="Arial" charset="0"/>
      </a:defRPr>
    </a:lvl2pPr>
    <a:lvl3pPr marL="914400" algn="l" rtl="0" fontAlgn="base">
      <a:spcBef>
        <a:spcPct val="0"/>
      </a:spcBef>
      <a:spcAft>
        <a:spcPct val="0"/>
      </a:spcAft>
      <a:defRPr sz="1400" kern="1200">
        <a:solidFill>
          <a:srgbClr val="990033"/>
        </a:solidFill>
        <a:latin typeface="Arial Narrow" pitchFamily="34" charset="0"/>
        <a:ea typeface="+mn-ea"/>
        <a:cs typeface="Arial" charset="0"/>
      </a:defRPr>
    </a:lvl3pPr>
    <a:lvl4pPr marL="1371600" algn="l" rtl="0" fontAlgn="base">
      <a:spcBef>
        <a:spcPct val="0"/>
      </a:spcBef>
      <a:spcAft>
        <a:spcPct val="0"/>
      </a:spcAft>
      <a:defRPr sz="1400" kern="1200">
        <a:solidFill>
          <a:srgbClr val="990033"/>
        </a:solidFill>
        <a:latin typeface="Arial Narrow" pitchFamily="34" charset="0"/>
        <a:ea typeface="+mn-ea"/>
        <a:cs typeface="Arial" charset="0"/>
      </a:defRPr>
    </a:lvl4pPr>
    <a:lvl5pPr marL="1828800" algn="l" rtl="0" fontAlgn="base">
      <a:spcBef>
        <a:spcPct val="0"/>
      </a:spcBef>
      <a:spcAft>
        <a:spcPct val="0"/>
      </a:spcAft>
      <a:defRPr sz="1400" kern="1200">
        <a:solidFill>
          <a:srgbClr val="990033"/>
        </a:solidFill>
        <a:latin typeface="Arial Narrow" pitchFamily="34" charset="0"/>
        <a:ea typeface="+mn-ea"/>
        <a:cs typeface="Arial" charset="0"/>
      </a:defRPr>
    </a:lvl5pPr>
    <a:lvl6pPr marL="2286000" algn="l" defTabSz="914400" rtl="0" eaLnBrk="1" latinLnBrk="0" hangingPunct="1">
      <a:defRPr sz="1400" kern="1200">
        <a:solidFill>
          <a:srgbClr val="990033"/>
        </a:solidFill>
        <a:latin typeface="Arial Narrow" pitchFamily="34" charset="0"/>
        <a:ea typeface="+mn-ea"/>
        <a:cs typeface="Arial" charset="0"/>
      </a:defRPr>
    </a:lvl6pPr>
    <a:lvl7pPr marL="2743200" algn="l" defTabSz="914400" rtl="0" eaLnBrk="1" latinLnBrk="0" hangingPunct="1">
      <a:defRPr sz="1400" kern="1200">
        <a:solidFill>
          <a:srgbClr val="990033"/>
        </a:solidFill>
        <a:latin typeface="Arial Narrow" pitchFamily="34" charset="0"/>
        <a:ea typeface="+mn-ea"/>
        <a:cs typeface="Arial" charset="0"/>
      </a:defRPr>
    </a:lvl7pPr>
    <a:lvl8pPr marL="3200400" algn="l" defTabSz="914400" rtl="0" eaLnBrk="1" latinLnBrk="0" hangingPunct="1">
      <a:defRPr sz="1400" kern="1200">
        <a:solidFill>
          <a:srgbClr val="990033"/>
        </a:solidFill>
        <a:latin typeface="Arial Narrow" pitchFamily="34" charset="0"/>
        <a:ea typeface="+mn-ea"/>
        <a:cs typeface="Arial" charset="0"/>
      </a:defRPr>
    </a:lvl8pPr>
    <a:lvl9pPr marL="3657600" algn="l" defTabSz="914400" rtl="0" eaLnBrk="1" latinLnBrk="0" hangingPunct="1">
      <a:defRPr sz="1400" kern="1200">
        <a:solidFill>
          <a:srgbClr val="990033"/>
        </a:solidFill>
        <a:latin typeface="Arial Narrow"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800000"/>
    <a:srgbClr val="FF9900"/>
    <a:srgbClr val="FF7C80"/>
    <a:srgbClr val="003399"/>
    <a:srgbClr val="FFFFCD"/>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98" y="90"/>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174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de-DE"/>
          </a:p>
        </p:txBody>
      </p:sp>
      <p:sp>
        <p:nvSpPr>
          <p:cNvPr id="931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de-DE"/>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931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de-DE"/>
          </a:p>
        </p:txBody>
      </p:sp>
      <p:sp>
        <p:nvSpPr>
          <p:cNvPr id="931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8DCC0421-0FEF-4B7E-A4CD-2532ED08A248}" type="slidenum">
              <a:rPr lang="de-DE"/>
              <a:pPr>
                <a:defRPr/>
              </a:pPr>
              <a:t>‹Nr.›</a:t>
            </a:fld>
            <a:endParaRPr lang="de-DE"/>
          </a:p>
        </p:txBody>
      </p:sp>
    </p:spTree>
    <p:extLst>
      <p:ext uri="{BB962C8B-B14F-4D97-AF65-F5344CB8AC3E}">
        <p14:creationId xmlns:p14="http://schemas.microsoft.com/office/powerpoint/2010/main" val="4238229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9F238C2-9915-4B32-8B69-FD09B63E7CB3}" type="slidenum">
              <a:rPr lang="de-DE" altLang="de-DE" smtClean="0"/>
              <a:pPr eaLnBrk="1" hangingPunct="1">
                <a:spcBef>
                  <a:spcPct val="0"/>
                </a:spcBef>
              </a:pPr>
              <a:t>1</a:t>
            </a:fld>
            <a:endParaRPr lang="de-DE" altLang="de-DE"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1411215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8606A80-5174-4353-93AE-804453CFC196}" type="slidenum">
              <a:rPr lang="de-DE" altLang="de-DE" smtClean="0"/>
              <a:pPr eaLnBrk="1" hangingPunct="1">
                <a:spcBef>
                  <a:spcPct val="0"/>
                </a:spcBef>
              </a:pPr>
              <a:t>14</a:t>
            </a:fld>
            <a:endParaRPr lang="de-DE" altLang="de-DE"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09745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83D0BCC-AE28-4900-B52C-11A4FC83DCB6}" type="slidenum">
              <a:rPr lang="de-DE" altLang="de-DE" smtClean="0"/>
              <a:pPr eaLnBrk="1" hangingPunct="1">
                <a:spcBef>
                  <a:spcPct val="0"/>
                </a:spcBef>
              </a:pPr>
              <a:t>15</a:t>
            </a:fld>
            <a:endParaRPr lang="de-DE" altLang="de-DE"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415883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27CAC3B-D854-45EB-802C-B6D69D17588A}" type="slidenum">
              <a:rPr lang="de-DE" altLang="de-DE" smtClean="0"/>
              <a:pPr eaLnBrk="1" hangingPunct="1">
                <a:spcBef>
                  <a:spcPct val="0"/>
                </a:spcBef>
              </a:pPr>
              <a:t>2</a:t>
            </a:fld>
            <a:endParaRPr lang="de-DE" altLang="de-DE"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578539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69E07C3-D505-4D41-A719-F9212D04F677}" type="slidenum">
              <a:rPr lang="de-DE" altLang="de-DE" smtClean="0"/>
              <a:pPr eaLnBrk="1" hangingPunct="1">
                <a:spcBef>
                  <a:spcPct val="0"/>
                </a:spcBef>
              </a:pPr>
              <a:t>3</a:t>
            </a:fld>
            <a:endParaRPr lang="de-DE" altLang="de-DE"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625093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933E9EC-39CC-4F75-A783-92EF1539DB57}" type="slidenum">
              <a:rPr lang="de-DE" altLang="de-DE" smtClean="0"/>
              <a:pPr eaLnBrk="1" hangingPunct="1">
                <a:spcBef>
                  <a:spcPct val="0"/>
                </a:spcBef>
              </a:pPr>
              <a:t>8</a:t>
            </a:fld>
            <a:endParaRPr lang="de-DE" altLang="de-DE"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177396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3C8F840-5808-4B55-ABDD-AB8B397985D4}" type="slidenum">
              <a:rPr lang="de-DE" altLang="de-DE" smtClean="0"/>
              <a:pPr eaLnBrk="1" hangingPunct="1">
                <a:spcBef>
                  <a:spcPct val="0"/>
                </a:spcBef>
              </a:pPr>
              <a:t>9</a:t>
            </a:fld>
            <a:endParaRPr lang="de-DE" altLang="de-DE"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878274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D55A105-6638-4FBD-9D20-11F3B8944F67}" type="slidenum">
              <a:rPr lang="de-DE" altLang="de-DE" smtClean="0"/>
              <a:pPr eaLnBrk="1" hangingPunct="1">
                <a:spcBef>
                  <a:spcPct val="0"/>
                </a:spcBef>
              </a:pPr>
              <a:t>10</a:t>
            </a:fld>
            <a:endParaRPr lang="de-DE" altLang="de-DE"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253395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5267635-99BC-4D95-B756-632B5277DA75}" type="slidenum">
              <a:rPr lang="de-DE" altLang="de-DE" smtClean="0"/>
              <a:pPr eaLnBrk="1" hangingPunct="1">
                <a:spcBef>
                  <a:spcPct val="0"/>
                </a:spcBef>
              </a:pPr>
              <a:t>11</a:t>
            </a:fld>
            <a:endParaRPr lang="de-DE" altLang="de-DE"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2527978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173D0B1-C093-4227-887A-28AC340D387D}" type="slidenum">
              <a:rPr lang="de-DE" altLang="de-DE" smtClean="0"/>
              <a:pPr eaLnBrk="1" hangingPunct="1">
                <a:spcBef>
                  <a:spcPct val="0"/>
                </a:spcBef>
              </a:pPr>
              <a:t>12</a:t>
            </a:fld>
            <a:endParaRPr lang="de-DE" altLang="de-DE"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367010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9E5D0C2-BB3F-4D3D-A2E7-DC109BABC5D1}" type="slidenum">
              <a:rPr lang="de-DE" altLang="de-DE" smtClean="0"/>
              <a:pPr eaLnBrk="1" hangingPunct="1">
                <a:spcBef>
                  <a:spcPct val="0"/>
                </a:spcBef>
              </a:pPr>
              <a:t>13</a:t>
            </a:fld>
            <a:endParaRPr lang="de-DE" altLang="de-DE"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38808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558194335"/>
      </p:ext>
    </p:extLst>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ftr" sz="quarter" idx="10"/>
          </p:nvPr>
        </p:nvSpPr>
        <p:spPr>
          <a:xfrm>
            <a:off x="1116013" y="5229225"/>
            <a:ext cx="7705725" cy="304800"/>
          </a:xfrm>
          <a:prstGeom prst="rect">
            <a:avLst/>
          </a:prstGeom>
        </p:spPr>
        <p:txBody>
          <a:bodyPr/>
          <a:lstStyle>
            <a:lvl1pPr>
              <a:defRPr/>
            </a:lvl1pPr>
          </a:lstStyle>
          <a:p>
            <a:pPr>
              <a:defRPr/>
            </a:pPr>
            <a:r>
              <a:rPr lang="de-DE"/>
              <a:t>Einführungsveranstaltung  für Studierende der Romanistik (BA/BEd) im WS 2009/10 - </a:t>
            </a:r>
            <a:fld id="{A3F8CEF3-E3F2-45A8-8133-03CB99784597}" type="slidenum">
              <a:rPr lang="de-DE"/>
              <a:pPr>
                <a:defRPr/>
              </a:pPr>
              <a:t>‹Nr.›</a:t>
            </a:fld>
            <a:endParaRPr lang="de-DE"/>
          </a:p>
        </p:txBody>
      </p:sp>
    </p:spTree>
    <p:extLst>
      <p:ext uri="{BB962C8B-B14F-4D97-AF65-F5344CB8AC3E}">
        <p14:creationId xmlns:p14="http://schemas.microsoft.com/office/powerpoint/2010/main" val="2228905516"/>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40513" y="609600"/>
            <a:ext cx="1817687" cy="54943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187450" y="609600"/>
            <a:ext cx="5300663" cy="549433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ftr" sz="quarter" idx="10"/>
          </p:nvPr>
        </p:nvSpPr>
        <p:spPr>
          <a:xfrm>
            <a:off x="1116013" y="5229225"/>
            <a:ext cx="7705725" cy="304800"/>
          </a:xfrm>
          <a:prstGeom prst="rect">
            <a:avLst/>
          </a:prstGeom>
        </p:spPr>
        <p:txBody>
          <a:bodyPr/>
          <a:lstStyle>
            <a:lvl1pPr>
              <a:defRPr/>
            </a:lvl1pPr>
          </a:lstStyle>
          <a:p>
            <a:pPr>
              <a:defRPr/>
            </a:pPr>
            <a:r>
              <a:rPr lang="de-DE"/>
              <a:t>Einführungsveranstaltung  für Studierende der Romanistik (BA/BEd) im WS 2009/10 - </a:t>
            </a:r>
            <a:fld id="{58162FA4-8E93-4539-B8DD-A14CD2D0D1C9}" type="slidenum">
              <a:rPr lang="de-DE"/>
              <a:pPr>
                <a:defRPr/>
              </a:pPr>
              <a:t>‹Nr.›</a:t>
            </a:fld>
            <a:endParaRPr lang="de-DE"/>
          </a:p>
        </p:txBody>
      </p:sp>
    </p:spTree>
    <p:extLst>
      <p:ext uri="{BB962C8B-B14F-4D97-AF65-F5344CB8AC3E}">
        <p14:creationId xmlns:p14="http://schemas.microsoft.com/office/powerpoint/2010/main" val="340347026"/>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708880695"/>
      </p:ext>
    </p:extLst>
  </p:cSld>
  <p:clrMapOvr>
    <a:masterClrMapping/>
  </p:clrMapOvr>
  <p:transition spd="med">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450468292"/>
      </p:ext>
    </p:extLst>
  </p:cSld>
  <p:clrMapOvr>
    <a:masterClrMapping/>
  </p:clrMapOvr>
  <p:transition spd="med">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187450" y="1989138"/>
            <a:ext cx="35591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899025" y="1989138"/>
            <a:ext cx="35591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432177401"/>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8"/>
          <p:cNvSpPr>
            <a:spLocks noGrp="1" noChangeArrowheads="1"/>
          </p:cNvSpPr>
          <p:nvPr>
            <p:ph type="ftr" sz="quarter" idx="10"/>
          </p:nvPr>
        </p:nvSpPr>
        <p:spPr>
          <a:xfrm>
            <a:off x="1116013" y="5229225"/>
            <a:ext cx="7705725" cy="304800"/>
          </a:xfrm>
          <a:prstGeom prst="rect">
            <a:avLst/>
          </a:prstGeom>
        </p:spPr>
        <p:txBody>
          <a:bodyPr/>
          <a:lstStyle>
            <a:lvl1pPr>
              <a:defRPr/>
            </a:lvl1pPr>
          </a:lstStyle>
          <a:p>
            <a:pPr>
              <a:defRPr/>
            </a:pPr>
            <a:r>
              <a:rPr lang="de-DE"/>
              <a:t>Einführungsveranstaltung  für Studierende der Romanistik (BA/BEd) im WS 2009/10 - </a:t>
            </a:r>
            <a:fld id="{BD8460BB-64B7-4BC6-BDC4-53B80FD6132F}" type="slidenum">
              <a:rPr lang="de-DE"/>
              <a:pPr>
                <a:defRPr/>
              </a:pPr>
              <a:t>‹Nr.›</a:t>
            </a:fld>
            <a:endParaRPr lang="de-DE"/>
          </a:p>
        </p:txBody>
      </p:sp>
    </p:spTree>
    <p:extLst>
      <p:ext uri="{BB962C8B-B14F-4D97-AF65-F5344CB8AC3E}">
        <p14:creationId xmlns:p14="http://schemas.microsoft.com/office/powerpoint/2010/main" val="661811669"/>
      </p:ext>
    </p:extLst>
  </p:cSld>
  <p:clrMapOvr>
    <a:masterClrMapping/>
  </p:clrMapOvr>
  <p:transition spd="med">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2222743421"/>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xfrm>
            <a:off x="1116013" y="5229225"/>
            <a:ext cx="7705725" cy="304800"/>
          </a:xfrm>
          <a:prstGeom prst="rect">
            <a:avLst/>
          </a:prstGeom>
        </p:spPr>
        <p:txBody>
          <a:bodyPr/>
          <a:lstStyle>
            <a:lvl1pPr>
              <a:defRPr/>
            </a:lvl1pPr>
          </a:lstStyle>
          <a:p>
            <a:pPr>
              <a:defRPr/>
            </a:pPr>
            <a:r>
              <a:rPr lang="de-DE"/>
              <a:t>Einführungsveranstaltung  für Studierende der Romanistik (BA/BEd) im WS 2009/10 - </a:t>
            </a:r>
            <a:fld id="{CE4CE2E2-05E9-4669-9DC4-50FB22D5A648}" type="slidenum">
              <a:rPr lang="de-DE"/>
              <a:pPr>
                <a:defRPr/>
              </a:pPr>
              <a:t>‹Nr.›</a:t>
            </a:fld>
            <a:endParaRPr lang="de-DE"/>
          </a:p>
        </p:txBody>
      </p:sp>
    </p:spTree>
    <p:extLst>
      <p:ext uri="{BB962C8B-B14F-4D97-AF65-F5344CB8AC3E}">
        <p14:creationId xmlns:p14="http://schemas.microsoft.com/office/powerpoint/2010/main" val="2213103697"/>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8"/>
          <p:cNvSpPr>
            <a:spLocks noGrp="1" noChangeArrowheads="1"/>
          </p:cNvSpPr>
          <p:nvPr>
            <p:ph type="ftr" sz="quarter" idx="10"/>
          </p:nvPr>
        </p:nvSpPr>
        <p:spPr>
          <a:xfrm>
            <a:off x="1116013" y="5229225"/>
            <a:ext cx="7705725" cy="304800"/>
          </a:xfrm>
          <a:prstGeom prst="rect">
            <a:avLst/>
          </a:prstGeom>
        </p:spPr>
        <p:txBody>
          <a:bodyPr/>
          <a:lstStyle>
            <a:lvl1pPr>
              <a:defRPr/>
            </a:lvl1pPr>
          </a:lstStyle>
          <a:p>
            <a:pPr>
              <a:defRPr/>
            </a:pPr>
            <a:r>
              <a:rPr lang="de-DE"/>
              <a:t>Einführungsveranstaltung  für Studierende der Romanistik (BA/BEd) im WS 2009/10 - </a:t>
            </a:r>
            <a:fld id="{7945E84F-2161-4E31-BF9A-7D9FA669FABD}" type="slidenum">
              <a:rPr lang="de-DE"/>
              <a:pPr>
                <a:defRPr/>
              </a:pPr>
              <a:t>‹Nr.›</a:t>
            </a:fld>
            <a:endParaRPr lang="de-DE"/>
          </a:p>
        </p:txBody>
      </p:sp>
    </p:spTree>
    <p:extLst>
      <p:ext uri="{BB962C8B-B14F-4D97-AF65-F5344CB8AC3E}">
        <p14:creationId xmlns:p14="http://schemas.microsoft.com/office/powerpoint/2010/main" val="4034842179"/>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8"/>
          <p:cNvSpPr>
            <a:spLocks noGrp="1" noChangeArrowheads="1"/>
          </p:cNvSpPr>
          <p:nvPr>
            <p:ph type="ftr" sz="quarter" idx="10"/>
          </p:nvPr>
        </p:nvSpPr>
        <p:spPr>
          <a:xfrm>
            <a:off x="1116013" y="5229225"/>
            <a:ext cx="7705725" cy="304800"/>
          </a:xfrm>
          <a:prstGeom prst="rect">
            <a:avLst/>
          </a:prstGeom>
        </p:spPr>
        <p:txBody>
          <a:bodyPr/>
          <a:lstStyle>
            <a:lvl1pPr>
              <a:defRPr/>
            </a:lvl1pPr>
          </a:lstStyle>
          <a:p>
            <a:pPr>
              <a:defRPr/>
            </a:pPr>
            <a:r>
              <a:rPr lang="de-DE"/>
              <a:t>Einführungsveranstaltung  für Studierende der Romanistik (BA/BEd) im WS 2009/10 - </a:t>
            </a:r>
            <a:fld id="{46F48C23-1EF8-4C0A-A469-4872D6FC26BC}" type="slidenum">
              <a:rPr lang="de-DE"/>
              <a:pPr>
                <a:defRPr/>
              </a:pPr>
              <a:t>‹Nr.›</a:t>
            </a:fld>
            <a:endParaRPr lang="de-DE"/>
          </a:p>
        </p:txBody>
      </p:sp>
    </p:spTree>
    <p:extLst>
      <p:ext uri="{BB962C8B-B14F-4D97-AF65-F5344CB8AC3E}">
        <p14:creationId xmlns:p14="http://schemas.microsoft.com/office/powerpoint/2010/main" val="3012944730"/>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romanistik.uni-mainz.de/hisp/epla/"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609600"/>
            <a:ext cx="727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Titelformat</a:t>
            </a:r>
          </a:p>
        </p:txBody>
      </p:sp>
      <p:sp>
        <p:nvSpPr>
          <p:cNvPr id="1027" name="Rectangle 3"/>
          <p:cNvSpPr>
            <a:spLocks noGrp="1" noChangeArrowheads="1"/>
          </p:cNvSpPr>
          <p:nvPr>
            <p:ph type="body" idx="1"/>
          </p:nvPr>
        </p:nvSpPr>
        <p:spPr bwMode="auto">
          <a:xfrm>
            <a:off x="1187450" y="1989138"/>
            <a:ext cx="72707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Ebene</a:t>
            </a:r>
          </a:p>
          <a:p>
            <a:pPr lvl="1"/>
            <a:r>
              <a:rPr lang="de-DE" altLang="de-DE" smtClean="0"/>
              <a:t>Figuren / personajes</a:t>
            </a:r>
          </a:p>
          <a:p>
            <a:pPr lvl="3"/>
            <a:r>
              <a:rPr lang="de-DE" altLang="de-DE" smtClean="0"/>
              <a:t>Haupt- und Nebenfiguren</a:t>
            </a:r>
          </a:p>
          <a:p>
            <a:pPr lvl="4"/>
            <a:r>
              <a:rPr lang="de-DE" altLang="de-DE" smtClean="0"/>
              <a:t>Stufe 4</a:t>
            </a:r>
          </a:p>
        </p:txBody>
      </p:sp>
      <p:sp>
        <p:nvSpPr>
          <p:cNvPr id="4103" name="Rectangle 7"/>
          <p:cNvSpPr>
            <a:spLocks noChangeArrowheads="1"/>
          </p:cNvSpPr>
          <p:nvPr/>
        </p:nvSpPr>
        <p:spPr bwMode="auto">
          <a:xfrm>
            <a:off x="152400" y="5300663"/>
            <a:ext cx="914400" cy="1404937"/>
          </a:xfrm>
          <a:prstGeom prst="rect">
            <a:avLst/>
          </a:prstGeom>
          <a:noFill/>
          <a:ln w="12700" cap="sq">
            <a:noFill/>
            <a:miter lim="800000"/>
            <a:headEnd type="none" w="sm" len="sm"/>
            <a:tailEnd type="none" w="sm" len="sm"/>
          </a:ln>
          <a:effectLst/>
        </p:spPr>
        <p:txBody>
          <a:bodyPr/>
          <a:lstStyle/>
          <a:p>
            <a:pPr algn="ctr">
              <a:spcBef>
                <a:spcPct val="50000"/>
              </a:spcBef>
              <a:defRPr/>
            </a:pPr>
            <a:r>
              <a:rPr lang="de-DE" sz="1050" dirty="0" smtClean="0">
                <a:solidFill>
                  <a:schemeClr val="tx1">
                    <a:lumMod val="65000"/>
                    <a:lumOff val="35000"/>
                  </a:schemeClr>
                </a:solidFill>
                <a:latin typeface="Calibri" pitchFamily="34" charset="0"/>
              </a:rPr>
              <a:t>Andreas</a:t>
            </a:r>
            <a:r>
              <a:rPr lang="de-DE" sz="1050" baseline="0" dirty="0" smtClean="0">
                <a:solidFill>
                  <a:schemeClr val="tx1">
                    <a:lumMod val="65000"/>
                    <a:lumOff val="35000"/>
                  </a:schemeClr>
                </a:solidFill>
                <a:latin typeface="Calibri" pitchFamily="34" charset="0"/>
              </a:rPr>
              <a:t> </a:t>
            </a:r>
            <a:r>
              <a:rPr lang="de-DE" sz="1050" baseline="0" dirty="0" err="1" smtClean="0">
                <a:solidFill>
                  <a:schemeClr val="tx1">
                    <a:lumMod val="65000"/>
                    <a:lumOff val="35000"/>
                  </a:schemeClr>
                </a:solidFill>
                <a:latin typeface="Calibri" pitchFamily="34" charset="0"/>
              </a:rPr>
              <a:t>Bonnermeier</a:t>
            </a:r>
            <a:endParaRPr lang="de-DE" sz="1100" dirty="0">
              <a:solidFill>
                <a:schemeClr val="tx1">
                  <a:lumMod val="65000"/>
                  <a:lumOff val="35000"/>
                </a:schemeClr>
              </a:solidFill>
              <a:latin typeface="Calibri" pitchFamily="34" charset="0"/>
            </a:endParaRPr>
          </a:p>
          <a:p>
            <a:pPr algn="ctr">
              <a:spcBef>
                <a:spcPct val="50000"/>
              </a:spcBef>
              <a:defRPr/>
            </a:pPr>
            <a:r>
              <a:rPr lang="de-DE" sz="1000" dirty="0">
                <a:solidFill>
                  <a:schemeClr val="tx1">
                    <a:lumMod val="65000"/>
                    <a:lumOff val="35000"/>
                  </a:schemeClr>
                </a:solidFill>
                <a:latin typeface="Calibri" pitchFamily="34" charset="0"/>
              </a:rPr>
              <a:t>Studienbüro</a:t>
            </a:r>
            <a:r>
              <a:rPr lang="de-DE" sz="1100" dirty="0">
                <a:solidFill>
                  <a:schemeClr val="tx1">
                    <a:lumMod val="65000"/>
                    <a:lumOff val="35000"/>
                  </a:schemeClr>
                </a:solidFill>
                <a:latin typeface="Calibri" pitchFamily="34" charset="0"/>
              </a:rPr>
              <a:t/>
            </a:r>
            <a:br>
              <a:rPr lang="de-DE" sz="1100" dirty="0">
                <a:solidFill>
                  <a:schemeClr val="tx1">
                    <a:lumMod val="65000"/>
                    <a:lumOff val="35000"/>
                  </a:schemeClr>
                </a:solidFill>
                <a:latin typeface="Calibri" pitchFamily="34" charset="0"/>
              </a:rPr>
            </a:br>
            <a:r>
              <a:rPr lang="de-DE" sz="1000" dirty="0">
                <a:solidFill>
                  <a:schemeClr val="tx1">
                    <a:lumMod val="65000"/>
                    <a:lumOff val="35000"/>
                  </a:schemeClr>
                </a:solidFill>
                <a:latin typeface="Calibri" pitchFamily="34" charset="0"/>
              </a:rPr>
              <a:t>Romanistik </a:t>
            </a:r>
            <a:br>
              <a:rPr lang="de-DE" sz="1000" dirty="0">
                <a:solidFill>
                  <a:schemeClr val="tx1">
                    <a:lumMod val="65000"/>
                    <a:lumOff val="35000"/>
                  </a:schemeClr>
                </a:solidFill>
                <a:latin typeface="Calibri" pitchFamily="34" charset="0"/>
              </a:rPr>
            </a:br>
            <a:r>
              <a:rPr lang="de-DE" sz="1000" dirty="0">
                <a:solidFill>
                  <a:schemeClr val="tx1">
                    <a:lumMod val="65000"/>
                    <a:lumOff val="35000"/>
                  </a:schemeClr>
                </a:solidFill>
                <a:latin typeface="Calibri" pitchFamily="34" charset="0"/>
              </a:rPr>
              <a:t>Uni Mainz</a:t>
            </a:r>
          </a:p>
        </p:txBody>
      </p:sp>
      <p:pic>
        <p:nvPicPr>
          <p:cNvPr id="1029" name="Picture 9">
            <a:hlinkClick r:id="rId13"/>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288" y="6165850"/>
            <a:ext cx="6477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7"/>
          <p:cNvSpPr>
            <a:spLocks noChangeArrowheads="1"/>
          </p:cNvSpPr>
          <p:nvPr userDrawn="1"/>
        </p:nvSpPr>
        <p:spPr bwMode="auto">
          <a:xfrm>
            <a:off x="1763713" y="6381750"/>
            <a:ext cx="712946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1400">
                <a:solidFill>
                  <a:srgbClr val="990033"/>
                </a:solidFill>
                <a:latin typeface="Arial Narrow" pitchFamily="34" charset="0"/>
                <a:cs typeface="Arial" charset="0"/>
              </a:defRPr>
            </a:lvl1pPr>
            <a:lvl2pPr marL="742950" indent="-285750" eaLnBrk="0" hangingPunct="0">
              <a:defRPr sz="1400">
                <a:solidFill>
                  <a:srgbClr val="990033"/>
                </a:solidFill>
                <a:latin typeface="Arial Narrow" pitchFamily="34" charset="0"/>
                <a:cs typeface="Arial" charset="0"/>
              </a:defRPr>
            </a:lvl2pPr>
            <a:lvl3pPr marL="1143000" indent="-228600" eaLnBrk="0" hangingPunct="0">
              <a:defRPr sz="1400">
                <a:solidFill>
                  <a:srgbClr val="990033"/>
                </a:solidFill>
                <a:latin typeface="Arial Narrow" pitchFamily="34" charset="0"/>
                <a:cs typeface="Arial" charset="0"/>
              </a:defRPr>
            </a:lvl3pPr>
            <a:lvl4pPr marL="1600200" indent="-228600" eaLnBrk="0" hangingPunct="0">
              <a:defRPr sz="1400">
                <a:solidFill>
                  <a:srgbClr val="990033"/>
                </a:solidFill>
                <a:latin typeface="Arial Narrow" pitchFamily="34" charset="0"/>
                <a:cs typeface="Arial" charset="0"/>
              </a:defRPr>
            </a:lvl4pPr>
            <a:lvl5pPr marL="2057400" indent="-228600" eaLnBrk="0" hangingPunct="0">
              <a:defRPr sz="1400">
                <a:solidFill>
                  <a:srgbClr val="990033"/>
                </a:solidFill>
                <a:latin typeface="Arial Narrow" pitchFamily="34" charset="0"/>
                <a:cs typeface="Arial" charset="0"/>
              </a:defRPr>
            </a:lvl5pPr>
            <a:lvl6pPr marL="2514600" indent="-228600" eaLnBrk="0" fontAlgn="base" hangingPunct="0">
              <a:spcBef>
                <a:spcPct val="0"/>
              </a:spcBef>
              <a:spcAft>
                <a:spcPct val="0"/>
              </a:spcAft>
              <a:defRPr sz="1400">
                <a:solidFill>
                  <a:srgbClr val="990033"/>
                </a:solidFill>
                <a:latin typeface="Arial Narrow" pitchFamily="34" charset="0"/>
                <a:cs typeface="Arial" charset="0"/>
              </a:defRPr>
            </a:lvl6pPr>
            <a:lvl7pPr marL="2971800" indent="-228600" eaLnBrk="0" fontAlgn="base" hangingPunct="0">
              <a:spcBef>
                <a:spcPct val="0"/>
              </a:spcBef>
              <a:spcAft>
                <a:spcPct val="0"/>
              </a:spcAft>
              <a:defRPr sz="1400">
                <a:solidFill>
                  <a:srgbClr val="990033"/>
                </a:solidFill>
                <a:latin typeface="Arial Narrow" pitchFamily="34" charset="0"/>
                <a:cs typeface="Arial" charset="0"/>
              </a:defRPr>
            </a:lvl7pPr>
            <a:lvl8pPr marL="3429000" indent="-228600" eaLnBrk="0" fontAlgn="base" hangingPunct="0">
              <a:spcBef>
                <a:spcPct val="0"/>
              </a:spcBef>
              <a:spcAft>
                <a:spcPct val="0"/>
              </a:spcAft>
              <a:defRPr sz="1400">
                <a:solidFill>
                  <a:srgbClr val="990033"/>
                </a:solidFill>
                <a:latin typeface="Arial Narrow" pitchFamily="34" charset="0"/>
                <a:cs typeface="Arial" charset="0"/>
              </a:defRPr>
            </a:lvl8pPr>
            <a:lvl9pPr marL="3886200" indent="-228600" eaLnBrk="0" fontAlgn="base" hangingPunct="0">
              <a:spcBef>
                <a:spcPct val="0"/>
              </a:spcBef>
              <a:spcAft>
                <a:spcPct val="0"/>
              </a:spcAft>
              <a:defRPr sz="1400">
                <a:solidFill>
                  <a:srgbClr val="990033"/>
                </a:solidFill>
                <a:latin typeface="Arial Narrow" pitchFamily="34" charset="0"/>
                <a:cs typeface="Arial" charset="0"/>
              </a:defRPr>
            </a:lvl9pPr>
          </a:lstStyle>
          <a:p>
            <a:pPr algn="r" eaLnBrk="1" hangingPunct="1">
              <a:defRPr/>
            </a:pPr>
            <a:r>
              <a:rPr lang="de-DE" altLang="de-DE" sz="1200" dirty="0" smtClean="0">
                <a:solidFill>
                  <a:schemeClr val="tx1"/>
                </a:solidFill>
                <a:latin typeface="Arial" charset="0"/>
              </a:rPr>
              <a:t>Einführungsveranstaltung  für Studierende der Romanistik (B.A./</a:t>
            </a:r>
            <a:r>
              <a:rPr lang="de-DE" altLang="de-DE" sz="1200" dirty="0" err="1" smtClean="0">
                <a:solidFill>
                  <a:schemeClr val="tx1"/>
                </a:solidFill>
                <a:latin typeface="Arial" charset="0"/>
              </a:rPr>
              <a:t>B.Ed</a:t>
            </a:r>
            <a:r>
              <a:rPr lang="de-DE" altLang="de-DE" sz="1200" dirty="0" smtClean="0">
                <a:solidFill>
                  <a:schemeClr val="tx1"/>
                </a:solidFill>
                <a:latin typeface="Arial" charset="0"/>
              </a:rPr>
              <a:t>.) im WS2017/18</a:t>
            </a:r>
          </a:p>
          <a:p>
            <a:pPr algn="r" eaLnBrk="1" hangingPunct="1">
              <a:defRPr/>
            </a:pPr>
            <a:r>
              <a:rPr lang="de-DE" altLang="de-DE" sz="1200" dirty="0" smtClean="0">
                <a:solidFill>
                  <a:schemeClr val="tx1"/>
                </a:solidFill>
                <a:latin typeface="Arial" charset="0"/>
              </a:rPr>
              <a:t> </a:t>
            </a:r>
            <a:r>
              <a:rPr lang="de-DE" altLang="de-DE" sz="1200" dirty="0" smtClean="0">
                <a:solidFill>
                  <a:srgbClr val="606060"/>
                </a:solidFill>
                <a:latin typeface="Arial" charset="0"/>
              </a:rPr>
              <a:t>|</a:t>
            </a:r>
            <a:r>
              <a:rPr lang="de-DE" altLang="de-DE" sz="1200" dirty="0" smtClean="0">
                <a:solidFill>
                  <a:schemeClr val="tx1"/>
                </a:solidFill>
                <a:latin typeface="Arial" charset="0"/>
              </a:rPr>
              <a:t> </a:t>
            </a:r>
            <a:fld id="{4D6A4D7C-8DC1-4F4D-834A-A76DDB0D1E21}" type="slidenum">
              <a:rPr lang="de-DE" altLang="de-DE" sz="1200" smtClean="0">
                <a:solidFill>
                  <a:srgbClr val="003399"/>
                </a:solidFill>
                <a:latin typeface="Arial" charset="0"/>
              </a:rPr>
              <a:pPr algn="r" eaLnBrk="1" hangingPunct="1">
                <a:defRPr/>
              </a:pPr>
              <a:t>‹Nr.›</a:t>
            </a:fld>
            <a:r>
              <a:rPr lang="de-DE" altLang="de-DE" sz="1200" dirty="0" smtClean="0">
                <a:solidFill>
                  <a:srgbClr val="003399"/>
                </a:solidFill>
                <a:latin typeface="Arial" charset="0"/>
              </a:rPr>
              <a:t> von 18</a:t>
            </a:r>
          </a:p>
        </p:txBody>
      </p:sp>
      <p:pic>
        <p:nvPicPr>
          <p:cNvPr id="1031"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23850" y="188913"/>
            <a:ext cx="4857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07950" y="925513"/>
            <a:ext cx="14954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ußzeilenplatzhalt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10" r:id="rId5"/>
    <p:sldLayoutId id="2147483909" r:id="rId6"/>
    <p:sldLayoutId id="2147483911" r:id="rId7"/>
    <p:sldLayoutId id="2147483912" r:id="rId8"/>
    <p:sldLayoutId id="2147483913" r:id="rId9"/>
    <p:sldLayoutId id="2147483914" r:id="rId10"/>
    <p:sldLayoutId id="2147483915" r:id="rId11"/>
  </p:sldLayoutIdLst>
  <p:transition spd="med">
    <p:random/>
  </p:transition>
  <p:timing>
    <p:tnLst>
      <p:par>
        <p:cTn id="1" dur="indefinite" restart="never" nodeType="tmRoot"/>
      </p:par>
    </p:tnLst>
  </p:timing>
  <p:hf sldNum="0" hdr="0" dt="0"/>
  <p:txStyles>
    <p:titleStyle>
      <a:lvl1pPr algn="ctr" rtl="0" eaLnBrk="0" fontAlgn="base" hangingPunct="0">
        <a:spcBef>
          <a:spcPct val="0"/>
        </a:spcBef>
        <a:spcAft>
          <a:spcPct val="0"/>
        </a:spcAft>
        <a:defRPr sz="4400">
          <a:solidFill>
            <a:srgbClr val="990000"/>
          </a:solidFill>
          <a:latin typeface="+mj-lt"/>
          <a:ea typeface="+mj-ea"/>
          <a:cs typeface="+mj-cs"/>
        </a:defRPr>
      </a:lvl1pPr>
      <a:lvl2pPr algn="ctr" rtl="0" eaLnBrk="0" fontAlgn="base" hangingPunct="0">
        <a:spcBef>
          <a:spcPct val="0"/>
        </a:spcBef>
        <a:spcAft>
          <a:spcPct val="0"/>
        </a:spcAft>
        <a:defRPr sz="4400">
          <a:solidFill>
            <a:srgbClr val="990000"/>
          </a:solidFill>
          <a:latin typeface="Arial Black" pitchFamily="34" charset="0"/>
        </a:defRPr>
      </a:lvl2pPr>
      <a:lvl3pPr algn="ctr" rtl="0" eaLnBrk="0" fontAlgn="base" hangingPunct="0">
        <a:spcBef>
          <a:spcPct val="0"/>
        </a:spcBef>
        <a:spcAft>
          <a:spcPct val="0"/>
        </a:spcAft>
        <a:defRPr sz="4400">
          <a:solidFill>
            <a:srgbClr val="990000"/>
          </a:solidFill>
          <a:latin typeface="Arial Black" pitchFamily="34" charset="0"/>
        </a:defRPr>
      </a:lvl3pPr>
      <a:lvl4pPr algn="ctr" rtl="0" eaLnBrk="0" fontAlgn="base" hangingPunct="0">
        <a:spcBef>
          <a:spcPct val="0"/>
        </a:spcBef>
        <a:spcAft>
          <a:spcPct val="0"/>
        </a:spcAft>
        <a:defRPr sz="4400">
          <a:solidFill>
            <a:srgbClr val="990000"/>
          </a:solidFill>
          <a:latin typeface="Arial Black" pitchFamily="34" charset="0"/>
        </a:defRPr>
      </a:lvl4pPr>
      <a:lvl5pPr algn="ctr" rtl="0" eaLnBrk="0" fontAlgn="base" hangingPunct="0">
        <a:spcBef>
          <a:spcPct val="0"/>
        </a:spcBef>
        <a:spcAft>
          <a:spcPct val="0"/>
        </a:spcAft>
        <a:defRPr sz="4400">
          <a:solidFill>
            <a:srgbClr val="990000"/>
          </a:solidFill>
          <a:latin typeface="Arial Black" pitchFamily="34" charset="0"/>
        </a:defRPr>
      </a:lvl5pPr>
      <a:lvl6pPr marL="457200" algn="ctr" rtl="0" fontAlgn="base">
        <a:spcBef>
          <a:spcPct val="0"/>
        </a:spcBef>
        <a:spcAft>
          <a:spcPct val="0"/>
        </a:spcAft>
        <a:defRPr sz="4400">
          <a:solidFill>
            <a:srgbClr val="990000"/>
          </a:solidFill>
          <a:latin typeface="Arial Black" pitchFamily="34" charset="0"/>
        </a:defRPr>
      </a:lvl6pPr>
      <a:lvl7pPr marL="914400" algn="ctr" rtl="0" fontAlgn="base">
        <a:spcBef>
          <a:spcPct val="0"/>
        </a:spcBef>
        <a:spcAft>
          <a:spcPct val="0"/>
        </a:spcAft>
        <a:defRPr sz="4400">
          <a:solidFill>
            <a:srgbClr val="990000"/>
          </a:solidFill>
          <a:latin typeface="Arial Black" pitchFamily="34" charset="0"/>
        </a:defRPr>
      </a:lvl7pPr>
      <a:lvl8pPr marL="1371600" algn="ctr" rtl="0" fontAlgn="base">
        <a:spcBef>
          <a:spcPct val="0"/>
        </a:spcBef>
        <a:spcAft>
          <a:spcPct val="0"/>
        </a:spcAft>
        <a:defRPr sz="4400">
          <a:solidFill>
            <a:srgbClr val="990000"/>
          </a:solidFill>
          <a:latin typeface="Arial Black" pitchFamily="34" charset="0"/>
        </a:defRPr>
      </a:lvl8pPr>
      <a:lvl9pPr marL="1828800" algn="ctr" rtl="0" fontAlgn="base">
        <a:spcBef>
          <a:spcPct val="0"/>
        </a:spcBef>
        <a:spcAft>
          <a:spcPct val="0"/>
        </a:spcAft>
        <a:defRPr sz="4400">
          <a:solidFill>
            <a:srgbClr val="990000"/>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rgbClr val="000099"/>
          </a:solidFill>
          <a:latin typeface="+mn-lt"/>
          <a:ea typeface="+mn-ea"/>
          <a:cs typeface="+mn-cs"/>
        </a:defRPr>
      </a:lvl1pPr>
      <a:lvl2pPr marL="742950" indent="-285750" algn="l" rtl="0" eaLnBrk="0" fontAlgn="base" hangingPunct="0">
        <a:spcBef>
          <a:spcPct val="20000"/>
        </a:spcBef>
        <a:spcAft>
          <a:spcPct val="0"/>
        </a:spcAft>
        <a:buChar char="–"/>
        <a:defRPr sz="2800">
          <a:solidFill>
            <a:srgbClr val="990000"/>
          </a:solidFill>
          <a:latin typeface="+mn-lt"/>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romanistik.uni-mainz.de/303.ph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de.wikipedia.org/wiki/Gemeinsamer_Europ%C3%A4ischer_Referenzrahme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e-learning.uni-mainz.de/ilias3/goto.php?target=lm_183286" TargetMode="External"/><Relationship Id="rId3" Type="http://schemas.openxmlformats.org/officeDocument/2006/relationships/hyperlink" Target="ttp://www.romanistik.uni-mainz.de/303.php" TargetMode="External"/><Relationship Id="rId7" Type="http://schemas.openxmlformats.org/officeDocument/2006/relationships/hyperlink" Target="http://www.e-learning.uni-mainz.de/ilias3/goto.php?target=tst_31503&amp;client_id=JOG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e-learning.uni-mainz.de/ilias3/ilias.php?baseClass=ilObjTestGUI&amp;ref_id=1988&amp;cmd=infoScreen" TargetMode="External"/><Relationship Id="rId11" Type="http://schemas.openxmlformats.org/officeDocument/2006/relationships/image" Target="../media/image5.png"/><Relationship Id="rId5" Type="http://schemas.openxmlformats.org/officeDocument/2006/relationships/hyperlink" Target="http://www.e-learning.uni-mainz.de/ilias3/goto.php?target=tst_31508" TargetMode="External"/><Relationship Id="rId10" Type="http://schemas.openxmlformats.org/officeDocument/2006/relationships/image" Target="../media/image4.png"/><Relationship Id="rId4" Type="http://schemas.openxmlformats.org/officeDocument/2006/relationships/hyperlink" Target="http://www.e-learning.uni-mainz.de/ilias3/" TargetMode="External"/><Relationship Id="rId9" Type="http://schemas.openxmlformats.org/officeDocument/2006/relationships/hyperlink" Target="http://www.romanistik.uni-mainz.de/e-learning/Pruefungs-Merkblat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ttp://www.romanistik.uni-mainz.de/303.ph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romanistik.uni-mainz.de/303.ph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romanistik.uni-mainz.de/176.ph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ail.uni-mainz.de/" TargetMode="External"/><Relationship Id="rId2" Type="http://schemas.openxmlformats.org/officeDocument/2006/relationships/hyperlink" Target="http://www.romanistik.uni-mainz.de/840.ph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ni-mainz.de/studium/152_DEU_HTML.ph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omanistik.uni-mainz.de/522.php" TargetMode="External"/><Relationship Id="rId7" Type="http://schemas.openxmlformats.org/officeDocument/2006/relationships/hyperlink" Target="http://www.romanistik.uni-mainz.de/362.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romanistik.uni-mainz.de/190.php" TargetMode="External"/><Relationship Id="rId5" Type="http://schemas.openxmlformats.org/officeDocument/2006/relationships/hyperlink" Target="http://www.romanistik.uni-mainz.de/" TargetMode="External"/><Relationship Id="rId4" Type="http://schemas.openxmlformats.org/officeDocument/2006/relationships/hyperlink" Target="http://www.romanistik.uni-mainz.de/747.ph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jogustine.uni-mainz.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info.jogustine.uni-mainz.de/814.php"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898525" y="406400"/>
            <a:ext cx="7777163" cy="1943100"/>
          </a:xfrm>
        </p:spPr>
        <p:txBody>
          <a:bodyPr/>
          <a:lstStyle/>
          <a:p>
            <a:pPr eaLnBrk="1" hangingPunct="1"/>
            <a:r>
              <a:rPr lang="de-DE" altLang="de-DE" sz="3600" dirty="0" smtClean="0"/>
              <a:t>Informationen für </a:t>
            </a:r>
            <a:br>
              <a:rPr lang="de-DE" altLang="de-DE" sz="3600" dirty="0" smtClean="0"/>
            </a:br>
            <a:r>
              <a:rPr lang="de-DE" altLang="de-DE" sz="3600" dirty="0" smtClean="0"/>
              <a:t>Studienanfänger Romanistik</a:t>
            </a:r>
            <a:br>
              <a:rPr lang="de-DE" altLang="de-DE" sz="3600" dirty="0" smtClean="0"/>
            </a:br>
            <a:r>
              <a:rPr lang="de-DE" altLang="de-DE" sz="600" dirty="0" smtClean="0"/>
              <a:t/>
            </a:r>
            <a:br>
              <a:rPr lang="de-DE" altLang="de-DE" sz="600" dirty="0" smtClean="0"/>
            </a:br>
            <a:r>
              <a:rPr lang="de-DE" altLang="de-DE" sz="2800" dirty="0" smtClean="0">
                <a:solidFill>
                  <a:schemeClr val="tx1"/>
                </a:solidFill>
              </a:rPr>
              <a:t>Einführungsveranstaltung am 11.10.17</a:t>
            </a:r>
          </a:p>
        </p:txBody>
      </p:sp>
      <p:sp>
        <p:nvSpPr>
          <p:cNvPr id="8195" name="Rectangle 3"/>
          <p:cNvSpPr>
            <a:spLocks noGrp="1" noChangeArrowheads="1"/>
          </p:cNvSpPr>
          <p:nvPr>
            <p:ph type="subTitle" idx="1"/>
          </p:nvPr>
        </p:nvSpPr>
        <p:spPr>
          <a:xfrm>
            <a:off x="1331913" y="2420938"/>
            <a:ext cx="6400800" cy="1152525"/>
          </a:xfrm>
        </p:spPr>
        <p:txBody>
          <a:bodyPr/>
          <a:lstStyle/>
          <a:p>
            <a:pPr eaLnBrk="1" hangingPunct="1"/>
            <a:r>
              <a:rPr lang="de-DE" altLang="de-DE" smtClean="0"/>
              <a:t>Bachelor of Arts</a:t>
            </a:r>
            <a:br>
              <a:rPr lang="de-DE" altLang="de-DE" smtClean="0"/>
            </a:br>
            <a:r>
              <a:rPr lang="de-DE" altLang="de-DE" smtClean="0"/>
              <a:t>Bachelor of Education</a:t>
            </a:r>
          </a:p>
        </p:txBody>
      </p:sp>
      <p:sp>
        <p:nvSpPr>
          <p:cNvPr id="8196" name="Rectangle 4"/>
          <p:cNvSpPr>
            <a:spLocks noChangeArrowheads="1"/>
          </p:cNvSpPr>
          <p:nvPr/>
        </p:nvSpPr>
        <p:spPr bwMode="auto">
          <a:xfrm>
            <a:off x="3492500" y="3500438"/>
            <a:ext cx="3311525"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rgbClr val="000099"/>
                </a:solidFill>
                <a:latin typeface="Arial Black" pitchFamily="34" charset="0"/>
              </a:defRPr>
            </a:lvl1pPr>
            <a:lvl2pPr marL="742950" indent="-285750" eaLnBrk="0" hangingPunct="0">
              <a:spcBef>
                <a:spcPct val="20000"/>
              </a:spcBef>
              <a:buChar char="–"/>
              <a:defRPr sz="2800">
                <a:solidFill>
                  <a:srgbClr val="990000"/>
                </a:solidFill>
                <a:latin typeface="Arial Black" pitchFamily="34"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400">
                <a:solidFill>
                  <a:schemeClr val="tx1"/>
                </a:solidFill>
                <a:latin typeface="Arial Black" pitchFamily="34" charset="0"/>
              </a:defRPr>
            </a:lvl4pPr>
            <a:lvl5pPr marL="2057400" indent="-228600" eaLnBrk="0" hangingPunct="0">
              <a:spcBef>
                <a:spcPct val="20000"/>
              </a:spcBef>
              <a:buChar char="»"/>
              <a:defRPr sz="2000">
                <a:solidFill>
                  <a:schemeClr val="tx1"/>
                </a:solidFill>
                <a:latin typeface="Arial Black" pitchFamily="34" charset="0"/>
              </a:defRPr>
            </a:lvl5pPr>
            <a:lvl6pPr marL="2514600" indent="-228600" eaLnBrk="0" fontAlgn="base" hangingPunct="0">
              <a:spcBef>
                <a:spcPct val="20000"/>
              </a:spcBef>
              <a:spcAft>
                <a:spcPct val="0"/>
              </a:spcAft>
              <a:buChar char="»"/>
              <a:defRPr sz="2000">
                <a:solidFill>
                  <a:schemeClr val="tx1"/>
                </a:solidFill>
                <a:latin typeface="Arial Black" pitchFamily="34" charset="0"/>
              </a:defRPr>
            </a:lvl6pPr>
            <a:lvl7pPr marL="2971800" indent="-228600" eaLnBrk="0" fontAlgn="base" hangingPunct="0">
              <a:spcBef>
                <a:spcPct val="20000"/>
              </a:spcBef>
              <a:spcAft>
                <a:spcPct val="0"/>
              </a:spcAft>
              <a:buChar char="»"/>
              <a:defRPr sz="2000">
                <a:solidFill>
                  <a:schemeClr val="tx1"/>
                </a:solidFill>
                <a:latin typeface="Arial Black" pitchFamily="34" charset="0"/>
              </a:defRPr>
            </a:lvl7pPr>
            <a:lvl8pPr marL="3429000" indent="-228600" eaLnBrk="0" fontAlgn="base" hangingPunct="0">
              <a:spcBef>
                <a:spcPct val="20000"/>
              </a:spcBef>
              <a:spcAft>
                <a:spcPct val="0"/>
              </a:spcAft>
              <a:buChar char="»"/>
              <a:defRPr sz="2000">
                <a:solidFill>
                  <a:schemeClr val="tx1"/>
                </a:solidFill>
                <a:latin typeface="Arial Black" pitchFamily="34" charset="0"/>
              </a:defRPr>
            </a:lvl8pPr>
            <a:lvl9pPr marL="3886200" indent="-228600" eaLnBrk="0" fontAlgn="base" hangingPunct="0">
              <a:spcBef>
                <a:spcPct val="20000"/>
              </a:spcBef>
              <a:spcAft>
                <a:spcPct val="0"/>
              </a:spcAft>
              <a:buChar char="»"/>
              <a:defRPr sz="2000">
                <a:solidFill>
                  <a:schemeClr val="tx1"/>
                </a:solidFill>
                <a:latin typeface="Arial Black" pitchFamily="34" charset="0"/>
              </a:defRPr>
            </a:lvl9pPr>
          </a:lstStyle>
          <a:p>
            <a:pPr eaLnBrk="1" hangingPunct="1"/>
            <a:r>
              <a:rPr lang="de-DE" altLang="de-DE" sz="2400">
                <a:solidFill>
                  <a:schemeClr val="tx1"/>
                </a:solidFill>
              </a:rPr>
              <a:t>Französisch</a:t>
            </a:r>
          </a:p>
          <a:p>
            <a:pPr eaLnBrk="1" hangingPunct="1"/>
            <a:r>
              <a:rPr lang="de-DE" altLang="de-DE" sz="2400">
                <a:solidFill>
                  <a:schemeClr val="tx1"/>
                </a:solidFill>
              </a:rPr>
              <a:t>Spanisch</a:t>
            </a:r>
          </a:p>
          <a:p>
            <a:pPr eaLnBrk="1" hangingPunct="1"/>
            <a:r>
              <a:rPr lang="de-DE" altLang="de-DE" sz="2400">
                <a:solidFill>
                  <a:schemeClr val="tx1"/>
                </a:solidFill>
              </a:rPr>
              <a:t>Italienisch</a:t>
            </a:r>
          </a:p>
          <a:p>
            <a:pPr eaLnBrk="1" hangingPunct="1"/>
            <a:r>
              <a:rPr lang="de-DE" altLang="de-DE" sz="2400">
                <a:solidFill>
                  <a:schemeClr val="bg2"/>
                </a:solidFill>
              </a:rPr>
              <a:t>Portugiesisch</a:t>
            </a:r>
          </a:p>
        </p:txBody>
      </p:sp>
      <p:sp>
        <p:nvSpPr>
          <p:cNvPr id="5" name="Rectangle 3"/>
          <p:cNvSpPr txBox="1">
            <a:spLocks noChangeArrowheads="1"/>
          </p:cNvSpPr>
          <p:nvPr/>
        </p:nvSpPr>
        <p:spPr bwMode="auto">
          <a:xfrm>
            <a:off x="1484313" y="5229225"/>
            <a:ext cx="69754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rgbClr val="000099"/>
                </a:solidFill>
                <a:latin typeface="Arial Black" pitchFamily="34" charset="0"/>
              </a:defRPr>
            </a:lvl1pPr>
            <a:lvl2pPr marL="742950" indent="-285750" eaLnBrk="0" hangingPunct="0">
              <a:spcBef>
                <a:spcPct val="20000"/>
              </a:spcBef>
              <a:buChar char="–"/>
              <a:defRPr sz="2800">
                <a:solidFill>
                  <a:srgbClr val="990000"/>
                </a:solidFill>
                <a:latin typeface="Arial Black" pitchFamily="34"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400">
                <a:solidFill>
                  <a:schemeClr val="tx1"/>
                </a:solidFill>
                <a:latin typeface="Arial Black" pitchFamily="34" charset="0"/>
              </a:defRPr>
            </a:lvl4pPr>
            <a:lvl5pPr marL="2057400" indent="-228600" eaLnBrk="0" hangingPunct="0">
              <a:spcBef>
                <a:spcPct val="20000"/>
              </a:spcBef>
              <a:buChar char="»"/>
              <a:defRPr sz="2000">
                <a:solidFill>
                  <a:schemeClr val="tx1"/>
                </a:solidFill>
                <a:latin typeface="Arial Black" pitchFamily="34" charset="0"/>
              </a:defRPr>
            </a:lvl5pPr>
            <a:lvl6pPr marL="2514600" indent="-228600" eaLnBrk="0" fontAlgn="base" hangingPunct="0">
              <a:spcBef>
                <a:spcPct val="20000"/>
              </a:spcBef>
              <a:spcAft>
                <a:spcPct val="0"/>
              </a:spcAft>
              <a:buChar char="»"/>
              <a:defRPr sz="2000">
                <a:solidFill>
                  <a:schemeClr val="tx1"/>
                </a:solidFill>
                <a:latin typeface="Arial Black" pitchFamily="34" charset="0"/>
              </a:defRPr>
            </a:lvl6pPr>
            <a:lvl7pPr marL="2971800" indent="-228600" eaLnBrk="0" fontAlgn="base" hangingPunct="0">
              <a:spcBef>
                <a:spcPct val="20000"/>
              </a:spcBef>
              <a:spcAft>
                <a:spcPct val="0"/>
              </a:spcAft>
              <a:buChar char="»"/>
              <a:defRPr sz="2000">
                <a:solidFill>
                  <a:schemeClr val="tx1"/>
                </a:solidFill>
                <a:latin typeface="Arial Black" pitchFamily="34" charset="0"/>
              </a:defRPr>
            </a:lvl7pPr>
            <a:lvl8pPr marL="3429000" indent="-228600" eaLnBrk="0" fontAlgn="base" hangingPunct="0">
              <a:spcBef>
                <a:spcPct val="20000"/>
              </a:spcBef>
              <a:spcAft>
                <a:spcPct val="0"/>
              </a:spcAft>
              <a:buChar char="»"/>
              <a:defRPr sz="2000">
                <a:solidFill>
                  <a:schemeClr val="tx1"/>
                </a:solidFill>
                <a:latin typeface="Arial Black" pitchFamily="34" charset="0"/>
              </a:defRPr>
            </a:lvl8pPr>
            <a:lvl9pPr marL="3886200" indent="-228600" eaLnBrk="0" fontAlgn="base" hangingPunct="0">
              <a:spcBef>
                <a:spcPct val="20000"/>
              </a:spcBef>
              <a:spcAft>
                <a:spcPct val="0"/>
              </a:spcAft>
              <a:buChar char="»"/>
              <a:defRPr sz="2000">
                <a:solidFill>
                  <a:schemeClr val="tx1"/>
                </a:solidFill>
                <a:latin typeface="Arial Black" pitchFamily="34" charset="0"/>
              </a:defRPr>
            </a:lvl9pPr>
          </a:lstStyle>
          <a:p>
            <a:pPr algn="ctr" eaLnBrk="1" hangingPunct="1">
              <a:buFontTx/>
              <a:buNone/>
            </a:pPr>
            <a:r>
              <a:rPr lang="de-DE" altLang="de-DE"/>
              <a:t>M. Ed. / Erweiterungsprüfung</a:t>
            </a:r>
          </a:p>
          <a:p>
            <a:pPr algn="ctr" eaLnBrk="1" hangingPunct="1">
              <a:spcBef>
                <a:spcPct val="0"/>
              </a:spcBef>
              <a:buFontTx/>
              <a:buNone/>
            </a:pPr>
            <a:r>
              <a:rPr lang="de-DE" altLang="de-DE"/>
              <a:t>M. A. Romanistik interkulturell</a:t>
            </a:r>
          </a:p>
        </p:txBody>
      </p:sp>
      <p:sp>
        <p:nvSpPr>
          <p:cNvPr id="6" name="Ellipse 7"/>
          <p:cNvSpPr>
            <a:spLocks noChangeArrowheads="1"/>
          </p:cNvSpPr>
          <p:nvPr/>
        </p:nvSpPr>
        <p:spPr bwMode="auto">
          <a:xfrm>
            <a:off x="1026103" y="4797425"/>
            <a:ext cx="7705725" cy="1871663"/>
          </a:xfrm>
          <a:prstGeom prst="ellipse">
            <a:avLst/>
          </a:prstGeom>
          <a:solidFill>
            <a:srgbClr val="FFFFCD">
              <a:alpha val="44705"/>
            </a:srgbClr>
          </a:solidFill>
          <a:ln w="57150" algn="ctr">
            <a:solidFill>
              <a:srgbClr val="800000"/>
            </a:solidFill>
            <a:round/>
            <a:headEnd/>
            <a:tailEnd/>
          </a:ln>
        </p:spPr>
        <p:txBody>
          <a:bodyPr lIns="90000" tIns="46800" rIns="90000" bIns="46800"/>
          <a:lstStyle>
            <a:lvl1pPr eaLnBrk="0" hangingPunct="0">
              <a:spcBef>
                <a:spcPct val="20000"/>
              </a:spcBef>
              <a:buChar char="•"/>
              <a:defRPr sz="3200">
                <a:solidFill>
                  <a:srgbClr val="000099"/>
                </a:solidFill>
                <a:latin typeface="Arial Black" pitchFamily="34" charset="0"/>
              </a:defRPr>
            </a:lvl1pPr>
            <a:lvl2pPr marL="742950" indent="-285750" eaLnBrk="0" hangingPunct="0">
              <a:spcBef>
                <a:spcPct val="20000"/>
              </a:spcBef>
              <a:buChar char="–"/>
              <a:defRPr sz="2800">
                <a:solidFill>
                  <a:srgbClr val="990000"/>
                </a:solidFill>
                <a:latin typeface="Arial Black" pitchFamily="34"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400">
                <a:solidFill>
                  <a:schemeClr val="tx1"/>
                </a:solidFill>
                <a:latin typeface="Arial Black" pitchFamily="34" charset="0"/>
              </a:defRPr>
            </a:lvl4pPr>
            <a:lvl5pPr marL="2057400" indent="-228600" eaLnBrk="0" hangingPunct="0">
              <a:spcBef>
                <a:spcPct val="20000"/>
              </a:spcBef>
              <a:buChar char="»"/>
              <a:defRPr sz="2000">
                <a:solidFill>
                  <a:schemeClr val="tx1"/>
                </a:solidFill>
                <a:latin typeface="Arial Black" pitchFamily="34" charset="0"/>
              </a:defRPr>
            </a:lvl5pPr>
            <a:lvl6pPr marL="2514600" indent="-228600" eaLnBrk="0" fontAlgn="base" hangingPunct="0">
              <a:spcBef>
                <a:spcPct val="20000"/>
              </a:spcBef>
              <a:spcAft>
                <a:spcPct val="0"/>
              </a:spcAft>
              <a:buChar char="»"/>
              <a:defRPr sz="2000">
                <a:solidFill>
                  <a:schemeClr val="tx1"/>
                </a:solidFill>
                <a:latin typeface="Arial Black" pitchFamily="34" charset="0"/>
              </a:defRPr>
            </a:lvl6pPr>
            <a:lvl7pPr marL="2971800" indent="-228600" eaLnBrk="0" fontAlgn="base" hangingPunct="0">
              <a:spcBef>
                <a:spcPct val="20000"/>
              </a:spcBef>
              <a:spcAft>
                <a:spcPct val="0"/>
              </a:spcAft>
              <a:buChar char="»"/>
              <a:defRPr sz="2000">
                <a:solidFill>
                  <a:schemeClr val="tx1"/>
                </a:solidFill>
                <a:latin typeface="Arial Black" pitchFamily="34" charset="0"/>
              </a:defRPr>
            </a:lvl7pPr>
            <a:lvl8pPr marL="3429000" indent="-228600" eaLnBrk="0" fontAlgn="base" hangingPunct="0">
              <a:spcBef>
                <a:spcPct val="20000"/>
              </a:spcBef>
              <a:spcAft>
                <a:spcPct val="0"/>
              </a:spcAft>
              <a:buChar char="»"/>
              <a:defRPr sz="2000">
                <a:solidFill>
                  <a:schemeClr val="tx1"/>
                </a:solidFill>
                <a:latin typeface="Arial Black" pitchFamily="34" charset="0"/>
              </a:defRPr>
            </a:lvl8pPr>
            <a:lvl9pPr marL="3886200" indent="-228600" eaLnBrk="0" fontAlgn="base" hangingPunct="0">
              <a:spcBef>
                <a:spcPct val="20000"/>
              </a:spcBef>
              <a:spcAft>
                <a:spcPct val="0"/>
              </a:spcAft>
              <a:buChar char="»"/>
              <a:defRPr sz="2000">
                <a:solidFill>
                  <a:schemeClr val="tx1"/>
                </a:solidFill>
                <a:latin typeface="Arial Black" pitchFamily="34" charset="0"/>
              </a:defRPr>
            </a:lvl9pPr>
          </a:lstStyle>
          <a:p>
            <a:pPr eaLnBrk="1" hangingPunct="1">
              <a:spcBef>
                <a:spcPct val="0"/>
              </a:spcBef>
              <a:buFontTx/>
              <a:buNone/>
            </a:pPr>
            <a:endParaRPr lang="de-DE" altLang="de-DE" sz="1400">
              <a:solidFill>
                <a:srgbClr val="990033"/>
              </a:solidFill>
              <a:latin typeface="Arial Narrow" pitchFamily="34" charset="0"/>
            </a:endParaRPr>
          </a:p>
        </p:txBody>
      </p:sp>
      <p:sp>
        <p:nvSpPr>
          <p:cNvPr id="7" name="Richtungspfeil 6"/>
          <p:cNvSpPr>
            <a:spLocks noChangeArrowheads="1"/>
          </p:cNvSpPr>
          <p:nvPr/>
        </p:nvSpPr>
        <p:spPr bwMode="auto">
          <a:xfrm rot="2440510">
            <a:off x="-116677" y="3907416"/>
            <a:ext cx="2652027" cy="809728"/>
          </a:xfrm>
          <a:prstGeom prst="homePlate">
            <a:avLst>
              <a:gd name="adj" fmla="val 49963"/>
            </a:avLst>
          </a:prstGeom>
          <a:solidFill>
            <a:srgbClr val="FFFF00">
              <a:alpha val="70195"/>
            </a:srgbClr>
          </a:solidFill>
          <a:ln w="19050" algn="ctr">
            <a:solidFill>
              <a:srgbClr val="003399"/>
            </a:solidFill>
            <a:round/>
            <a:headEnd/>
            <a:tailEnd/>
          </a:ln>
        </p:spPr>
        <p:txBody>
          <a:bodyPr lIns="90000" tIns="46800" rIns="90000" bIns="46800"/>
          <a:lstStyle>
            <a:lvl1pPr eaLnBrk="0" hangingPunct="0">
              <a:spcBef>
                <a:spcPct val="20000"/>
              </a:spcBef>
              <a:buChar char="•"/>
              <a:defRPr sz="3200">
                <a:solidFill>
                  <a:srgbClr val="000099"/>
                </a:solidFill>
                <a:latin typeface="Arial Black" pitchFamily="34" charset="0"/>
              </a:defRPr>
            </a:lvl1pPr>
            <a:lvl2pPr marL="742950" indent="-285750" eaLnBrk="0" hangingPunct="0">
              <a:spcBef>
                <a:spcPct val="20000"/>
              </a:spcBef>
              <a:buChar char="–"/>
              <a:defRPr sz="2800">
                <a:solidFill>
                  <a:srgbClr val="990000"/>
                </a:solidFill>
                <a:latin typeface="Arial Black" pitchFamily="34"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400">
                <a:solidFill>
                  <a:schemeClr val="tx1"/>
                </a:solidFill>
                <a:latin typeface="Arial Black" pitchFamily="34" charset="0"/>
              </a:defRPr>
            </a:lvl4pPr>
            <a:lvl5pPr marL="2057400" indent="-228600" eaLnBrk="0" hangingPunct="0">
              <a:spcBef>
                <a:spcPct val="20000"/>
              </a:spcBef>
              <a:buChar char="»"/>
              <a:defRPr sz="2000">
                <a:solidFill>
                  <a:schemeClr val="tx1"/>
                </a:solidFill>
                <a:latin typeface="Arial Black" pitchFamily="34" charset="0"/>
              </a:defRPr>
            </a:lvl5pPr>
            <a:lvl6pPr marL="2514600" indent="-228600" eaLnBrk="0" fontAlgn="base" hangingPunct="0">
              <a:spcBef>
                <a:spcPct val="20000"/>
              </a:spcBef>
              <a:spcAft>
                <a:spcPct val="0"/>
              </a:spcAft>
              <a:buChar char="»"/>
              <a:defRPr sz="2000">
                <a:solidFill>
                  <a:schemeClr val="tx1"/>
                </a:solidFill>
                <a:latin typeface="Arial Black" pitchFamily="34" charset="0"/>
              </a:defRPr>
            </a:lvl6pPr>
            <a:lvl7pPr marL="2971800" indent="-228600" eaLnBrk="0" fontAlgn="base" hangingPunct="0">
              <a:spcBef>
                <a:spcPct val="20000"/>
              </a:spcBef>
              <a:spcAft>
                <a:spcPct val="0"/>
              </a:spcAft>
              <a:buChar char="»"/>
              <a:defRPr sz="2000">
                <a:solidFill>
                  <a:schemeClr val="tx1"/>
                </a:solidFill>
                <a:latin typeface="Arial Black" pitchFamily="34" charset="0"/>
              </a:defRPr>
            </a:lvl7pPr>
            <a:lvl8pPr marL="3429000" indent="-228600" eaLnBrk="0" fontAlgn="base" hangingPunct="0">
              <a:spcBef>
                <a:spcPct val="20000"/>
              </a:spcBef>
              <a:spcAft>
                <a:spcPct val="0"/>
              </a:spcAft>
              <a:buChar char="»"/>
              <a:defRPr sz="2000">
                <a:solidFill>
                  <a:schemeClr val="tx1"/>
                </a:solidFill>
                <a:latin typeface="Arial Black" pitchFamily="34" charset="0"/>
              </a:defRPr>
            </a:lvl8pPr>
            <a:lvl9pPr marL="3886200" indent="-228600" eaLnBrk="0" fontAlgn="base" hangingPunct="0">
              <a:spcBef>
                <a:spcPct val="20000"/>
              </a:spcBef>
              <a:spcAft>
                <a:spcPct val="0"/>
              </a:spcAft>
              <a:buChar char="»"/>
              <a:defRPr sz="2000">
                <a:solidFill>
                  <a:schemeClr val="tx1"/>
                </a:solidFill>
                <a:latin typeface="Arial Black" pitchFamily="34" charset="0"/>
              </a:defRPr>
            </a:lvl9pPr>
          </a:lstStyle>
          <a:p>
            <a:pPr eaLnBrk="1" hangingPunct="1">
              <a:spcBef>
                <a:spcPct val="0"/>
              </a:spcBef>
              <a:buFontTx/>
              <a:buNone/>
            </a:pPr>
            <a:r>
              <a:rPr lang="de-DE" altLang="de-DE" sz="2000" b="1" dirty="0" smtClean="0">
                <a:solidFill>
                  <a:srgbClr val="990033"/>
                </a:solidFill>
                <a:latin typeface="Arial Narrow" pitchFamily="34" charset="0"/>
              </a:rPr>
              <a:t>Gesonderte Veranstaltungen</a:t>
            </a:r>
            <a:endParaRPr lang="de-DE" altLang="de-DE" sz="2000" b="1" dirty="0">
              <a:solidFill>
                <a:srgbClr val="990033"/>
              </a:solidFill>
              <a:latin typeface="Arial Narrow" pitchFamily="34" charset="0"/>
            </a:endParaRPr>
          </a:p>
        </p:txBody>
      </p:sp>
      <p:sp>
        <p:nvSpPr>
          <p:cNvPr id="8" name="Ellipse 7"/>
          <p:cNvSpPr>
            <a:spLocks noChangeArrowheads="1"/>
          </p:cNvSpPr>
          <p:nvPr/>
        </p:nvSpPr>
        <p:spPr bwMode="auto">
          <a:xfrm>
            <a:off x="971550" y="2276475"/>
            <a:ext cx="7704138" cy="2592388"/>
          </a:xfrm>
          <a:prstGeom prst="ellipse">
            <a:avLst/>
          </a:prstGeom>
          <a:solidFill>
            <a:srgbClr val="FFFF99">
              <a:alpha val="45097"/>
            </a:srgbClr>
          </a:solidFill>
          <a:ln w="57150" algn="ctr">
            <a:solidFill>
              <a:srgbClr val="006600"/>
            </a:solidFill>
            <a:round/>
            <a:headEnd/>
            <a:tailEnd/>
          </a:ln>
        </p:spPr>
        <p:txBody>
          <a:bodyPr lIns="90000" tIns="46800" rIns="90000" bIns="46800"/>
          <a:lstStyle>
            <a:lvl1pPr eaLnBrk="0" hangingPunct="0">
              <a:spcBef>
                <a:spcPct val="20000"/>
              </a:spcBef>
              <a:buChar char="•"/>
              <a:defRPr sz="3200">
                <a:solidFill>
                  <a:srgbClr val="000099"/>
                </a:solidFill>
                <a:latin typeface="Arial Black" pitchFamily="34" charset="0"/>
              </a:defRPr>
            </a:lvl1pPr>
            <a:lvl2pPr marL="742950" indent="-285750" eaLnBrk="0" hangingPunct="0">
              <a:spcBef>
                <a:spcPct val="20000"/>
              </a:spcBef>
              <a:buChar char="–"/>
              <a:defRPr sz="2800">
                <a:solidFill>
                  <a:srgbClr val="990000"/>
                </a:solidFill>
                <a:latin typeface="Arial Black" pitchFamily="34"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400">
                <a:solidFill>
                  <a:schemeClr val="tx1"/>
                </a:solidFill>
                <a:latin typeface="Arial Black" pitchFamily="34" charset="0"/>
              </a:defRPr>
            </a:lvl4pPr>
            <a:lvl5pPr marL="2057400" indent="-228600" eaLnBrk="0" hangingPunct="0">
              <a:spcBef>
                <a:spcPct val="20000"/>
              </a:spcBef>
              <a:buChar char="»"/>
              <a:defRPr sz="2000">
                <a:solidFill>
                  <a:schemeClr val="tx1"/>
                </a:solidFill>
                <a:latin typeface="Arial Black" pitchFamily="34" charset="0"/>
              </a:defRPr>
            </a:lvl5pPr>
            <a:lvl6pPr marL="2514600" indent="-228600" eaLnBrk="0" fontAlgn="base" hangingPunct="0">
              <a:spcBef>
                <a:spcPct val="20000"/>
              </a:spcBef>
              <a:spcAft>
                <a:spcPct val="0"/>
              </a:spcAft>
              <a:buChar char="»"/>
              <a:defRPr sz="2000">
                <a:solidFill>
                  <a:schemeClr val="tx1"/>
                </a:solidFill>
                <a:latin typeface="Arial Black" pitchFamily="34" charset="0"/>
              </a:defRPr>
            </a:lvl6pPr>
            <a:lvl7pPr marL="2971800" indent="-228600" eaLnBrk="0" fontAlgn="base" hangingPunct="0">
              <a:spcBef>
                <a:spcPct val="20000"/>
              </a:spcBef>
              <a:spcAft>
                <a:spcPct val="0"/>
              </a:spcAft>
              <a:buChar char="»"/>
              <a:defRPr sz="2000">
                <a:solidFill>
                  <a:schemeClr val="tx1"/>
                </a:solidFill>
                <a:latin typeface="Arial Black" pitchFamily="34" charset="0"/>
              </a:defRPr>
            </a:lvl7pPr>
            <a:lvl8pPr marL="3429000" indent="-228600" eaLnBrk="0" fontAlgn="base" hangingPunct="0">
              <a:spcBef>
                <a:spcPct val="20000"/>
              </a:spcBef>
              <a:spcAft>
                <a:spcPct val="0"/>
              </a:spcAft>
              <a:buChar char="»"/>
              <a:defRPr sz="2000">
                <a:solidFill>
                  <a:schemeClr val="tx1"/>
                </a:solidFill>
                <a:latin typeface="Arial Black" pitchFamily="34" charset="0"/>
              </a:defRPr>
            </a:lvl8pPr>
            <a:lvl9pPr marL="3886200" indent="-228600" eaLnBrk="0" fontAlgn="base" hangingPunct="0">
              <a:spcBef>
                <a:spcPct val="20000"/>
              </a:spcBef>
              <a:spcAft>
                <a:spcPct val="0"/>
              </a:spcAft>
              <a:buChar char="»"/>
              <a:defRPr sz="2000">
                <a:solidFill>
                  <a:schemeClr val="tx1"/>
                </a:solidFill>
                <a:latin typeface="Arial Black" pitchFamily="34" charset="0"/>
              </a:defRPr>
            </a:lvl9pPr>
          </a:lstStyle>
          <a:p>
            <a:pPr eaLnBrk="1" hangingPunct="1">
              <a:spcBef>
                <a:spcPct val="0"/>
              </a:spcBef>
              <a:buFontTx/>
              <a:buNone/>
            </a:pPr>
            <a:endParaRPr lang="de-DE" altLang="de-DE" sz="1400">
              <a:solidFill>
                <a:srgbClr val="990033"/>
              </a:solidFill>
              <a:latin typeface="Arial Narrow" pitchFamily="34" charset="0"/>
            </a:endParaRPr>
          </a:p>
        </p:txBody>
      </p:sp>
      <p:sp>
        <p:nvSpPr>
          <p:cNvPr id="10" name="Rechteck 9"/>
          <p:cNvSpPr/>
          <p:nvPr/>
        </p:nvSpPr>
        <p:spPr>
          <a:xfrm>
            <a:off x="0" y="4508500"/>
            <a:ext cx="2520950" cy="461963"/>
          </a:xfrm>
          <a:prstGeom prst="rect">
            <a:avLst/>
          </a:prstGeom>
        </p:spPr>
        <p:txBody>
          <a:bodyPr>
            <a:spAutoFit/>
          </a:bodyPr>
          <a:lstStyle/>
          <a:p>
            <a:pPr>
              <a:buFont typeface="Arial" pitchFamily="34" charset="0"/>
              <a:buChar char="•"/>
              <a:defRPr/>
            </a:pPr>
            <a:r>
              <a:rPr lang="de-DE" sz="2400" dirty="0">
                <a:solidFill>
                  <a:srgbClr val="6699FF"/>
                </a:solidFill>
                <a:latin typeface="+mj-lt"/>
              </a:rPr>
              <a:t> Rumänisch</a:t>
            </a:r>
            <a:endParaRPr lang="de-DE" sz="1800" dirty="0">
              <a:solidFill>
                <a:srgbClr val="6699FF"/>
              </a:solidFill>
              <a:latin typeface="+mj-lt"/>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55"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par>
                          <p:cTn id="17" fill="hold" nodeType="afterGroup">
                            <p:stCondLst>
                              <p:cond delay="1000"/>
                            </p:stCondLst>
                            <p:childTnLst>
                              <p:par>
                                <p:cTn id="18" presetID="55"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strVal val="#ppt_w*0.70"/>
                                          </p:val>
                                        </p:tav>
                                        <p:tav tm="100000">
                                          <p:val>
                                            <p:strVal val="#ppt_w"/>
                                          </p:val>
                                        </p:tav>
                                      </p:tavLst>
                                    </p:anim>
                                    <p:anim calcmode="lin" valueType="num">
                                      <p:cBhvr>
                                        <p:cTn id="21" dur="1000" fill="hold"/>
                                        <p:tgtEl>
                                          <p:spTgt spid="8"/>
                                        </p:tgtEl>
                                        <p:attrNameLst>
                                          <p:attrName>ppt_h</p:attrName>
                                        </p:attrNameLst>
                                      </p:cBhvr>
                                      <p:tavLst>
                                        <p:tav tm="0">
                                          <p:val>
                                            <p:strVal val="#ppt_h"/>
                                          </p:val>
                                        </p:tav>
                                        <p:tav tm="100000">
                                          <p:val>
                                            <p:strVal val="#ppt_h"/>
                                          </p:val>
                                        </p:tav>
                                      </p:tavLst>
                                    </p:anim>
                                    <p:animEffect transition="in" filter="fade">
                                      <p:cBhvr>
                                        <p:cTn id="22" dur="1000"/>
                                        <p:tgtEl>
                                          <p:spTgt spid="8"/>
                                        </p:tgtEl>
                                      </p:cBhvr>
                                    </p:animEffect>
                                  </p:childTnLst>
                                </p:cTn>
                              </p:par>
                            </p:childTnLst>
                          </p:cTn>
                        </p:par>
                        <p:par>
                          <p:cTn id="23" fill="hold" nodeType="afterGroup">
                            <p:stCondLst>
                              <p:cond delay="2000"/>
                            </p:stCondLst>
                            <p:childTnLst>
                              <p:par>
                                <p:cTn id="24" presetID="2" presetClass="entr" presetSubtype="9"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0-#ppt_w/2"/>
                                          </p:val>
                                        </p:tav>
                                        <p:tav tm="100000">
                                          <p:val>
                                            <p:strVal val="#ppt_x"/>
                                          </p:val>
                                        </p:tav>
                                      </p:tavLst>
                                    </p:anim>
                                    <p:anim calcmode="lin" valueType="num">
                                      <p:cBhvr additive="base">
                                        <p:cTn id="27"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xit" presetSubtype="6" fill="hold" grpId="1" nodeType="clickEffect">
                                  <p:stCondLst>
                                    <p:cond delay="0"/>
                                  </p:stCondLst>
                                  <p:childTnLst>
                                    <p:anim calcmode="lin" valueType="num">
                                      <p:cBhvr additive="base">
                                        <p:cTn id="31" dur="500"/>
                                        <p:tgtEl>
                                          <p:spTgt spid="7"/>
                                        </p:tgtEl>
                                        <p:attrNameLst>
                                          <p:attrName>ppt_x</p:attrName>
                                        </p:attrNameLst>
                                      </p:cBhvr>
                                      <p:tavLst>
                                        <p:tav tm="0">
                                          <p:val>
                                            <p:strVal val="ppt_x"/>
                                          </p:val>
                                        </p:tav>
                                        <p:tav tm="100000">
                                          <p:val>
                                            <p:strVal val="1+ppt_w/2"/>
                                          </p:val>
                                        </p:tav>
                                      </p:tavLst>
                                    </p:anim>
                                    <p:anim calcmode="lin" valueType="num">
                                      <p:cBhvr additive="base">
                                        <p:cTn id="32" dur="500"/>
                                        <p:tgtEl>
                                          <p:spTgt spid="7"/>
                                        </p:tgtEl>
                                        <p:attrNameLst>
                                          <p:attrName>ppt_y</p:attrName>
                                        </p:attrNameLst>
                                      </p:cBhvr>
                                      <p:tavLst>
                                        <p:tav tm="0">
                                          <p:val>
                                            <p:strVal val="ppt_y"/>
                                          </p:val>
                                        </p:tav>
                                        <p:tav tm="100000">
                                          <p:val>
                                            <p:strVal val="1+ppt_h/2"/>
                                          </p:val>
                                        </p:tav>
                                      </p:tavLst>
                                    </p:anim>
                                    <p:set>
                                      <p:cBhvr>
                                        <p:cTn id="33" dur="1" fill="hold">
                                          <p:stCondLst>
                                            <p:cond delay="499"/>
                                          </p:stCondLst>
                                        </p:cTn>
                                        <p:tgtEl>
                                          <p:spTgt spid="7"/>
                                        </p:tgtEl>
                                        <p:attrNameLst>
                                          <p:attrName>style.visibility</p:attrName>
                                        </p:attrNameLst>
                                      </p:cBhvr>
                                      <p:to>
                                        <p:strVal val="hidden"/>
                                      </p:to>
                                    </p:set>
                                  </p:childTnLst>
                                </p:cTn>
                              </p:par>
                            </p:childTnLst>
                          </p:cTn>
                        </p:par>
                        <p:par>
                          <p:cTn id="34" fill="hold" nodeType="afterGroup">
                            <p:stCondLst>
                              <p:cond delay="500"/>
                            </p:stCondLst>
                            <p:childTnLst>
                              <p:par>
                                <p:cTn id="35" presetID="2" presetClass="entr" presetSubtype="8"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1000" fill="hold"/>
                                        <p:tgtEl>
                                          <p:spTgt spid="10"/>
                                        </p:tgtEl>
                                        <p:attrNameLst>
                                          <p:attrName>ppt_x</p:attrName>
                                        </p:attrNameLst>
                                      </p:cBhvr>
                                      <p:tavLst>
                                        <p:tav tm="0">
                                          <p:val>
                                            <p:strVal val="0-#ppt_w/2"/>
                                          </p:val>
                                        </p:tav>
                                        <p:tav tm="100000">
                                          <p:val>
                                            <p:strVal val="#ppt_x"/>
                                          </p:val>
                                        </p:tav>
                                      </p:tavLst>
                                    </p:anim>
                                    <p:anim calcmode="lin" valueType="num">
                                      <p:cBhvr additive="base">
                                        <p:cTn id="3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P spid="7" grpId="1" animBg="1"/>
      <p:bldP spid="8" grpId="0" animBg="1"/>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42988" y="341313"/>
            <a:ext cx="7415212" cy="731837"/>
          </a:xfrm>
        </p:spPr>
        <p:txBody>
          <a:bodyPr/>
          <a:lstStyle/>
          <a:p>
            <a:pPr eaLnBrk="1" hangingPunct="1"/>
            <a:r>
              <a:rPr lang="de-DE" altLang="de-DE" sz="3200" smtClean="0"/>
              <a:t>Sprachpraktischer </a:t>
            </a:r>
            <a:r>
              <a:rPr lang="de-DE" altLang="de-DE" sz="3200" smtClean="0">
                <a:hlinkClick r:id="rId3"/>
              </a:rPr>
              <a:t>Eingangstest</a:t>
            </a:r>
            <a:endParaRPr lang="de-DE" altLang="de-DE" sz="3200" smtClean="0"/>
          </a:p>
        </p:txBody>
      </p:sp>
      <p:sp>
        <p:nvSpPr>
          <p:cNvPr id="106499" name="Rectangle 3"/>
          <p:cNvSpPr>
            <a:spLocks noGrp="1" noChangeArrowheads="1"/>
          </p:cNvSpPr>
          <p:nvPr>
            <p:ph type="body" idx="1"/>
          </p:nvPr>
        </p:nvSpPr>
        <p:spPr>
          <a:xfrm>
            <a:off x="1042988" y="1485900"/>
            <a:ext cx="7416800" cy="4464050"/>
          </a:xfrm>
        </p:spPr>
        <p:txBody>
          <a:bodyPr/>
          <a:lstStyle/>
          <a:p>
            <a:pPr eaLnBrk="1" hangingPunct="1">
              <a:spcBef>
                <a:spcPct val="30000"/>
              </a:spcBef>
            </a:pPr>
            <a:r>
              <a:rPr lang="de-DE" altLang="de-DE" sz="2800" smtClean="0"/>
              <a:t>= Voraussetzung für die Teilnahme </a:t>
            </a:r>
            <a:br>
              <a:rPr lang="de-DE" altLang="de-DE" sz="2800" smtClean="0"/>
            </a:br>
            <a:r>
              <a:rPr lang="de-DE" altLang="de-DE" sz="2800" smtClean="0"/>
              <a:t>an Kursen der Module 1 und 4</a:t>
            </a:r>
          </a:p>
          <a:p>
            <a:pPr eaLnBrk="1" hangingPunct="1">
              <a:spcBef>
                <a:spcPct val="30000"/>
              </a:spcBef>
            </a:pPr>
            <a:r>
              <a:rPr lang="de-DE" altLang="de-DE" sz="2400" smtClean="0"/>
              <a:t>Niveau</a:t>
            </a:r>
            <a:r>
              <a:rPr lang="de-DE" altLang="de-DE" sz="2800" smtClean="0"/>
              <a:t>: </a:t>
            </a:r>
            <a:r>
              <a:rPr lang="de-DE" altLang="de-DE" sz="2800" smtClean="0">
                <a:hlinkClick r:id="rId4"/>
              </a:rPr>
              <a:t>Gemeinsamer Europäischer Referenzrahmen </a:t>
            </a:r>
            <a:r>
              <a:rPr lang="de-DE" altLang="de-DE" sz="2800" smtClean="0"/>
              <a:t>B1</a:t>
            </a:r>
          </a:p>
          <a:p>
            <a:pPr eaLnBrk="1" hangingPunct="1">
              <a:spcBef>
                <a:spcPct val="30000"/>
              </a:spcBef>
            </a:pPr>
            <a:r>
              <a:rPr lang="de-DE" altLang="de-DE" sz="2800" smtClean="0"/>
              <a:t>jetzt zum Test und auch zu Kursen </a:t>
            </a:r>
            <a:br>
              <a:rPr lang="de-DE" altLang="de-DE" sz="2800" smtClean="0"/>
            </a:br>
            <a:r>
              <a:rPr lang="de-DE" altLang="de-DE" sz="2800" smtClean="0"/>
              <a:t>aus Modul 1 und evtl. 4 anmelden </a:t>
            </a:r>
            <a:br>
              <a:rPr lang="de-DE" altLang="de-DE" sz="2800" smtClean="0"/>
            </a:br>
            <a:r>
              <a:rPr lang="de-DE" altLang="de-DE" sz="2400" smtClean="0"/>
              <a:t>(sofern man mit Bestehen rechnet)</a:t>
            </a:r>
            <a:endParaRPr lang="de-DE" altLang="de-DE" sz="2800" smtClean="0"/>
          </a:p>
          <a:p>
            <a:pPr eaLnBrk="1" hangingPunct="1">
              <a:spcBef>
                <a:spcPct val="30000"/>
              </a:spcBef>
            </a:pPr>
            <a:r>
              <a:rPr lang="de-DE" altLang="de-DE" sz="2800" smtClean="0"/>
              <a:t>nach dem Test (Mittwoch) werden die Voraussetzungen überprüft	</a:t>
            </a:r>
            <a:br>
              <a:rPr lang="de-DE" altLang="de-DE" sz="2800" smtClean="0"/>
            </a:br>
            <a:r>
              <a:rPr lang="de-DE" altLang="de-DE" sz="2800" smtClean="0">
                <a:solidFill>
                  <a:srgbClr val="800000"/>
                </a:solidFill>
              </a:rPr>
              <a:t>► </a:t>
            </a:r>
            <a:r>
              <a:rPr lang="de-DE" altLang="de-DE" sz="2000" smtClean="0"/>
              <a:t>automatische Abmeldung bei Nichtbestehen</a:t>
            </a:r>
            <a:endParaRPr lang="de-DE" altLang="de-DE" sz="2400" smtClean="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16000" y="387350"/>
            <a:ext cx="7921625" cy="658813"/>
          </a:xfrm>
        </p:spPr>
        <p:txBody>
          <a:bodyPr/>
          <a:lstStyle/>
          <a:p>
            <a:pPr eaLnBrk="1" hangingPunct="1"/>
            <a:r>
              <a:rPr lang="de-DE" altLang="de-DE" sz="3200" smtClean="0"/>
              <a:t>Sprachpraktischer </a:t>
            </a:r>
            <a:r>
              <a:rPr lang="de-DE" altLang="de-DE" sz="3200" smtClean="0">
                <a:hlinkClick r:id="rId3"/>
              </a:rPr>
              <a:t>Eingangstest</a:t>
            </a:r>
            <a:r>
              <a:rPr lang="de-DE" altLang="de-DE" sz="3200" smtClean="0"/>
              <a:t> II</a:t>
            </a:r>
            <a:endParaRPr lang="de-DE" altLang="de-DE" sz="4000" smtClean="0"/>
          </a:p>
        </p:txBody>
      </p:sp>
      <p:sp>
        <p:nvSpPr>
          <p:cNvPr id="110595" name="Rectangle 3"/>
          <p:cNvSpPr>
            <a:spLocks noGrp="1" noChangeArrowheads="1"/>
          </p:cNvSpPr>
          <p:nvPr>
            <p:ph type="body" idx="1"/>
          </p:nvPr>
        </p:nvSpPr>
        <p:spPr>
          <a:xfrm>
            <a:off x="1187450" y="1546225"/>
            <a:ext cx="4752975" cy="3106738"/>
          </a:xfrm>
        </p:spPr>
        <p:txBody>
          <a:bodyPr/>
          <a:lstStyle/>
          <a:p>
            <a:pPr eaLnBrk="1" hangingPunct="1">
              <a:spcBef>
                <a:spcPct val="30000"/>
              </a:spcBef>
            </a:pPr>
            <a:r>
              <a:rPr lang="de-DE" altLang="de-DE" sz="2400" smtClean="0"/>
              <a:t>Anmeldung an der Lernplattform </a:t>
            </a:r>
            <a:r>
              <a:rPr lang="de-DE" altLang="de-DE" sz="2400" smtClean="0">
                <a:hlinkClick r:id="rId4"/>
              </a:rPr>
              <a:t>ILIAS</a:t>
            </a:r>
            <a:endParaRPr lang="de-DE" altLang="de-DE" sz="2400" smtClean="0"/>
          </a:p>
          <a:p>
            <a:pPr eaLnBrk="1" hangingPunct="1">
              <a:spcBef>
                <a:spcPct val="30000"/>
              </a:spcBef>
            </a:pPr>
            <a:r>
              <a:rPr lang="de-DE" altLang="de-DE" sz="2400" smtClean="0"/>
              <a:t>Profil anpassen (E-Mail!)</a:t>
            </a:r>
          </a:p>
          <a:p>
            <a:pPr eaLnBrk="1" hangingPunct="1">
              <a:spcBef>
                <a:spcPct val="30000"/>
              </a:spcBef>
            </a:pPr>
            <a:r>
              <a:rPr lang="de-DE" altLang="de-DE" sz="2400" smtClean="0"/>
              <a:t>Probetest </a:t>
            </a:r>
            <a:r>
              <a:rPr lang="de-DE" altLang="de-DE" sz="2000" smtClean="0">
                <a:hlinkClick r:id="rId5"/>
              </a:rPr>
              <a:t>Fr</a:t>
            </a:r>
            <a:r>
              <a:rPr lang="de-DE" altLang="de-DE" sz="2000" smtClean="0"/>
              <a:t> – </a:t>
            </a:r>
            <a:r>
              <a:rPr lang="de-DE" altLang="de-DE" sz="2000" smtClean="0">
                <a:hlinkClick r:id="rId6"/>
              </a:rPr>
              <a:t>Sp</a:t>
            </a:r>
            <a:r>
              <a:rPr lang="de-DE" altLang="de-DE" sz="2000" smtClean="0"/>
              <a:t> – </a:t>
            </a:r>
            <a:r>
              <a:rPr lang="de-DE" altLang="de-DE" sz="2000" smtClean="0">
                <a:hlinkClick r:id="rId7"/>
              </a:rPr>
              <a:t>It</a:t>
            </a:r>
            <a:r>
              <a:rPr lang="de-DE" altLang="de-DE" sz="2400" smtClean="0"/>
              <a:t> </a:t>
            </a:r>
          </a:p>
          <a:p>
            <a:pPr eaLnBrk="1" hangingPunct="1">
              <a:spcBef>
                <a:spcPct val="30000"/>
              </a:spcBef>
            </a:pPr>
            <a:r>
              <a:rPr lang="de-DE" altLang="de-DE" sz="2400" smtClean="0">
                <a:hlinkClick r:id="rId8"/>
              </a:rPr>
              <a:t>Lernmodul </a:t>
            </a:r>
            <a:r>
              <a:rPr lang="de-DE" altLang="de-DE" sz="2400" smtClean="0"/>
              <a:t>für </a:t>
            </a:r>
            <a:br>
              <a:rPr lang="de-DE" altLang="de-DE" sz="2400" smtClean="0"/>
            </a:br>
            <a:r>
              <a:rPr lang="de-DE" altLang="de-DE" sz="2400" smtClean="0"/>
              <a:t>Eingangstest Spanisch</a:t>
            </a:r>
          </a:p>
          <a:p>
            <a:pPr eaLnBrk="1" hangingPunct="1">
              <a:spcBef>
                <a:spcPct val="30000"/>
              </a:spcBef>
            </a:pPr>
            <a:r>
              <a:rPr lang="de-DE" altLang="de-DE" sz="2400" smtClean="0">
                <a:hlinkClick r:id="rId9"/>
              </a:rPr>
              <a:t>Merkblatt </a:t>
            </a:r>
            <a:r>
              <a:rPr lang="de-DE" altLang="de-DE" sz="2400" smtClean="0"/>
              <a:t>lesen</a:t>
            </a:r>
          </a:p>
        </p:txBody>
      </p:sp>
      <p:pic>
        <p:nvPicPr>
          <p:cNvPr id="110596"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51500" y="1557338"/>
            <a:ext cx="3257550" cy="461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597"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7950" y="4652963"/>
            <a:ext cx="8964613"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p:cNvSpPr txBox="1">
            <a:spLocks noChangeArrowheads="1"/>
          </p:cNvSpPr>
          <p:nvPr/>
        </p:nvSpPr>
        <p:spPr bwMode="auto">
          <a:xfrm>
            <a:off x="6143625" y="3429000"/>
            <a:ext cx="2500313" cy="738188"/>
          </a:xfrm>
          <a:prstGeom prst="rect">
            <a:avLst/>
          </a:prstGeom>
          <a:solidFill>
            <a:schemeClr val="bg1"/>
          </a:solidFill>
          <a:ln w="9525">
            <a:solidFill>
              <a:schemeClr val="tx2"/>
            </a:solidFill>
            <a:miter lim="800000"/>
            <a:headEnd/>
            <a:tailEnd/>
          </a:ln>
        </p:spPr>
        <p:txBody>
          <a:bodyPr>
            <a:spAutoFit/>
          </a:bodyPr>
          <a:lstStyle>
            <a:lvl1pPr eaLnBrk="0" hangingPunct="0">
              <a:spcBef>
                <a:spcPct val="20000"/>
              </a:spcBef>
              <a:buChar char="•"/>
              <a:defRPr sz="3200">
                <a:solidFill>
                  <a:srgbClr val="000099"/>
                </a:solidFill>
                <a:latin typeface="Arial Black" pitchFamily="34" charset="0"/>
              </a:defRPr>
            </a:lvl1pPr>
            <a:lvl2pPr marL="742950" indent="-285750" eaLnBrk="0" hangingPunct="0">
              <a:spcBef>
                <a:spcPct val="20000"/>
              </a:spcBef>
              <a:buChar char="–"/>
              <a:defRPr sz="2800">
                <a:solidFill>
                  <a:srgbClr val="990000"/>
                </a:solidFill>
                <a:latin typeface="Arial Black" pitchFamily="34"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400">
                <a:solidFill>
                  <a:schemeClr val="tx1"/>
                </a:solidFill>
                <a:latin typeface="Arial Black" pitchFamily="34" charset="0"/>
              </a:defRPr>
            </a:lvl4pPr>
            <a:lvl5pPr marL="2057400" indent="-228600" eaLnBrk="0" hangingPunct="0">
              <a:spcBef>
                <a:spcPct val="20000"/>
              </a:spcBef>
              <a:buChar char="»"/>
              <a:defRPr sz="2000">
                <a:solidFill>
                  <a:schemeClr val="tx1"/>
                </a:solidFill>
                <a:latin typeface="Arial Black" pitchFamily="34" charset="0"/>
              </a:defRPr>
            </a:lvl5pPr>
            <a:lvl6pPr marL="2514600" indent="-228600" eaLnBrk="0" fontAlgn="base" hangingPunct="0">
              <a:spcBef>
                <a:spcPct val="20000"/>
              </a:spcBef>
              <a:spcAft>
                <a:spcPct val="0"/>
              </a:spcAft>
              <a:buChar char="»"/>
              <a:defRPr sz="2000">
                <a:solidFill>
                  <a:schemeClr val="tx1"/>
                </a:solidFill>
                <a:latin typeface="Arial Black" pitchFamily="34" charset="0"/>
              </a:defRPr>
            </a:lvl6pPr>
            <a:lvl7pPr marL="2971800" indent="-228600" eaLnBrk="0" fontAlgn="base" hangingPunct="0">
              <a:spcBef>
                <a:spcPct val="20000"/>
              </a:spcBef>
              <a:spcAft>
                <a:spcPct val="0"/>
              </a:spcAft>
              <a:buChar char="»"/>
              <a:defRPr sz="2000">
                <a:solidFill>
                  <a:schemeClr val="tx1"/>
                </a:solidFill>
                <a:latin typeface="Arial Black" pitchFamily="34" charset="0"/>
              </a:defRPr>
            </a:lvl7pPr>
            <a:lvl8pPr marL="3429000" indent="-228600" eaLnBrk="0" fontAlgn="base" hangingPunct="0">
              <a:spcBef>
                <a:spcPct val="20000"/>
              </a:spcBef>
              <a:spcAft>
                <a:spcPct val="0"/>
              </a:spcAft>
              <a:buChar char="»"/>
              <a:defRPr sz="2000">
                <a:solidFill>
                  <a:schemeClr val="tx1"/>
                </a:solidFill>
                <a:latin typeface="Arial Black" pitchFamily="34" charset="0"/>
              </a:defRPr>
            </a:lvl8pPr>
            <a:lvl9pPr marL="3886200" indent="-228600" eaLnBrk="0" fontAlgn="base" hangingPunct="0">
              <a:spcBef>
                <a:spcPct val="20000"/>
              </a:spcBef>
              <a:spcAft>
                <a:spcPct val="0"/>
              </a:spcAft>
              <a:buChar char="»"/>
              <a:defRPr sz="2000">
                <a:solidFill>
                  <a:schemeClr val="tx1"/>
                </a:solidFill>
                <a:latin typeface="Arial Black" pitchFamily="34" charset="0"/>
              </a:defRPr>
            </a:lvl9pPr>
          </a:lstStyle>
          <a:p>
            <a:pPr eaLnBrk="1" hangingPunct="1">
              <a:spcBef>
                <a:spcPct val="0"/>
              </a:spcBef>
              <a:buFontTx/>
              <a:buNone/>
            </a:pPr>
            <a:r>
              <a:rPr lang="de-DE" altLang="de-DE" sz="1400">
                <a:solidFill>
                  <a:schemeClr val="accent2"/>
                </a:solidFill>
                <a:latin typeface="Arial Narrow" pitchFamily="34" charset="0"/>
              </a:rPr>
              <a:t>Nur wenn noch kein ZDV- Account: </a:t>
            </a:r>
            <a:br>
              <a:rPr lang="de-DE" altLang="de-DE" sz="1400">
                <a:solidFill>
                  <a:schemeClr val="accent2"/>
                </a:solidFill>
                <a:latin typeface="Arial Narrow" pitchFamily="34" charset="0"/>
              </a:rPr>
            </a:br>
            <a:r>
              <a:rPr lang="de-DE" altLang="de-DE" sz="1400">
                <a:solidFill>
                  <a:schemeClr val="tx1"/>
                </a:solidFill>
                <a:latin typeface="Arial Narrow" pitchFamily="34" charset="0"/>
              </a:rPr>
              <a:t>Benutzername:</a:t>
            </a:r>
            <a:r>
              <a:rPr lang="de-DE" altLang="de-DE" sz="1400">
                <a:solidFill>
                  <a:srgbClr val="990033"/>
                </a:solidFill>
                <a:latin typeface="Arial Narrow" pitchFamily="34" charset="0"/>
              </a:rPr>
              <a:t> zdv_ersti_fran</a:t>
            </a:r>
            <a:br>
              <a:rPr lang="de-DE" altLang="de-DE" sz="1400">
                <a:solidFill>
                  <a:srgbClr val="990033"/>
                </a:solidFill>
                <a:latin typeface="Arial Narrow" pitchFamily="34" charset="0"/>
              </a:rPr>
            </a:br>
            <a:r>
              <a:rPr lang="de-DE" altLang="de-DE" sz="1400">
                <a:solidFill>
                  <a:schemeClr val="tx1"/>
                </a:solidFill>
                <a:latin typeface="Arial Narrow" pitchFamily="34" charset="0"/>
              </a:rPr>
              <a:t>Passwort: </a:t>
            </a:r>
            <a:r>
              <a:rPr lang="de-DE" altLang="de-DE" sz="1400">
                <a:solidFill>
                  <a:srgbClr val="990033"/>
                </a:solidFill>
                <a:latin typeface="Arial Narrow" pitchFamily="34" charset="0"/>
              </a:rPr>
              <a:t>eingangstest</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2" fill="hold" nodeType="afterEffect">
                                  <p:stCondLst>
                                    <p:cond delay="0"/>
                                  </p:stCondLst>
                                  <p:childTnLst>
                                    <p:set>
                                      <p:cBhvr>
                                        <p:cTn id="9" dur="1" fill="hold">
                                          <p:stCondLst>
                                            <p:cond delay="0"/>
                                          </p:stCondLst>
                                        </p:cTn>
                                        <p:tgtEl>
                                          <p:spTgt spid="110596"/>
                                        </p:tgtEl>
                                        <p:attrNameLst>
                                          <p:attrName>style.visibility</p:attrName>
                                        </p:attrNameLst>
                                      </p:cBhvr>
                                      <p:to>
                                        <p:strVal val="visible"/>
                                      </p:to>
                                    </p:set>
                                    <p:anim calcmode="lin" valueType="num">
                                      <p:cBhvr additive="base">
                                        <p:cTn id="10" dur="500" fill="hold"/>
                                        <p:tgtEl>
                                          <p:spTgt spid="110596"/>
                                        </p:tgtEl>
                                        <p:attrNameLst>
                                          <p:attrName>ppt_x</p:attrName>
                                        </p:attrNameLst>
                                      </p:cBhvr>
                                      <p:tavLst>
                                        <p:tav tm="0">
                                          <p:val>
                                            <p:strVal val="1+#ppt_w/2"/>
                                          </p:val>
                                        </p:tav>
                                        <p:tav tm="100000">
                                          <p:val>
                                            <p:strVal val="#ppt_x"/>
                                          </p:val>
                                        </p:tav>
                                      </p:tavLst>
                                    </p:anim>
                                    <p:anim calcmode="lin" valueType="num">
                                      <p:cBhvr additive="base">
                                        <p:cTn id="11" dur="500" fill="hold"/>
                                        <p:tgtEl>
                                          <p:spTgt spid="110596"/>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0595">
                                            <p:txEl>
                                              <p:pRg st="2" end="2"/>
                                            </p:txEl>
                                          </p:spTgt>
                                        </p:tgtEl>
                                        <p:attrNameLst>
                                          <p:attrName>style.visibility</p:attrName>
                                        </p:attrNameLst>
                                      </p:cBhvr>
                                      <p:to>
                                        <p:strVal val="visible"/>
                                      </p:to>
                                    </p:set>
                                  </p:childTnLst>
                                </p:cTn>
                              </p:par>
                            </p:childTnLst>
                          </p:cTn>
                        </p:par>
                        <p:par>
                          <p:cTn id="20" fill="hold" nodeType="afterGroup">
                            <p:stCondLst>
                              <p:cond delay="0"/>
                            </p:stCondLst>
                            <p:childTnLst>
                              <p:par>
                                <p:cTn id="21" presetID="2" presetClass="entr" presetSubtype="4" fill="hold" nodeType="afterEffect">
                                  <p:stCondLst>
                                    <p:cond delay="0"/>
                                  </p:stCondLst>
                                  <p:childTnLst>
                                    <p:set>
                                      <p:cBhvr>
                                        <p:cTn id="22" dur="1" fill="hold">
                                          <p:stCondLst>
                                            <p:cond delay="0"/>
                                          </p:stCondLst>
                                        </p:cTn>
                                        <p:tgtEl>
                                          <p:spTgt spid="110597"/>
                                        </p:tgtEl>
                                        <p:attrNameLst>
                                          <p:attrName>style.visibility</p:attrName>
                                        </p:attrNameLst>
                                      </p:cBhvr>
                                      <p:to>
                                        <p:strVal val="visible"/>
                                      </p:to>
                                    </p:set>
                                    <p:anim calcmode="lin" valueType="num">
                                      <p:cBhvr additive="base">
                                        <p:cTn id="23" dur="500" fill="hold"/>
                                        <p:tgtEl>
                                          <p:spTgt spid="110597"/>
                                        </p:tgtEl>
                                        <p:attrNameLst>
                                          <p:attrName>ppt_x</p:attrName>
                                        </p:attrNameLst>
                                      </p:cBhvr>
                                      <p:tavLst>
                                        <p:tav tm="0">
                                          <p:val>
                                            <p:strVal val="#ppt_x"/>
                                          </p:val>
                                        </p:tav>
                                        <p:tav tm="100000">
                                          <p:val>
                                            <p:strVal val="#ppt_x"/>
                                          </p:val>
                                        </p:tav>
                                      </p:tavLst>
                                    </p:anim>
                                    <p:anim calcmode="lin" valueType="num">
                                      <p:cBhvr additive="base">
                                        <p:cTn id="24" dur="500" fill="hold"/>
                                        <p:tgtEl>
                                          <p:spTgt spid="110597"/>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1+#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0595">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0595">
                                            <p:txEl>
                                              <p:pRg st="4" end="4"/>
                                            </p:txEl>
                                          </p:spTgt>
                                        </p:tgtEl>
                                        <p:attrNameLst>
                                          <p:attrName>style.visibility</p:attrName>
                                        </p:attrNameLst>
                                      </p:cBhvr>
                                      <p:to>
                                        <p:strVal val="visible"/>
                                      </p:to>
                                    </p:set>
                                  </p:childTnLst>
                                </p:cTn>
                              </p:par>
                            </p:childTnLst>
                          </p:cTn>
                        </p:par>
                        <p:par>
                          <p:cTn id="39" fill="hold" nodeType="afterGroup">
                            <p:stCondLst>
                              <p:cond delay="0"/>
                            </p:stCondLst>
                            <p:childTnLst>
                              <p:par>
                                <p:cTn id="40" presetID="2" presetClass="exit" presetSubtype="2" fill="hold" nodeType="afterEffect">
                                  <p:stCondLst>
                                    <p:cond delay="0"/>
                                  </p:stCondLst>
                                  <p:childTnLst>
                                    <p:anim calcmode="lin" valueType="num">
                                      <p:cBhvr additive="base">
                                        <p:cTn id="41" dur="500"/>
                                        <p:tgtEl>
                                          <p:spTgt spid="110596"/>
                                        </p:tgtEl>
                                        <p:attrNameLst>
                                          <p:attrName>ppt_x</p:attrName>
                                        </p:attrNameLst>
                                      </p:cBhvr>
                                      <p:tavLst>
                                        <p:tav tm="0">
                                          <p:val>
                                            <p:strVal val="ppt_x"/>
                                          </p:val>
                                        </p:tav>
                                        <p:tav tm="100000">
                                          <p:val>
                                            <p:strVal val="1+ppt_w/2"/>
                                          </p:val>
                                        </p:tav>
                                      </p:tavLst>
                                    </p:anim>
                                    <p:anim calcmode="lin" valueType="num">
                                      <p:cBhvr additive="base">
                                        <p:cTn id="42" dur="500"/>
                                        <p:tgtEl>
                                          <p:spTgt spid="110596"/>
                                        </p:tgtEl>
                                        <p:attrNameLst>
                                          <p:attrName>ppt_y</p:attrName>
                                        </p:attrNameLst>
                                      </p:cBhvr>
                                      <p:tavLst>
                                        <p:tav tm="0">
                                          <p:val>
                                            <p:strVal val="ppt_y"/>
                                          </p:val>
                                        </p:tav>
                                        <p:tav tm="100000">
                                          <p:val>
                                            <p:strVal val="ppt_y"/>
                                          </p:val>
                                        </p:tav>
                                      </p:tavLst>
                                    </p:anim>
                                    <p:set>
                                      <p:cBhvr>
                                        <p:cTn id="43" dur="1" fill="hold">
                                          <p:stCondLst>
                                            <p:cond delay="499"/>
                                          </p:stCondLst>
                                        </p:cTn>
                                        <p:tgtEl>
                                          <p:spTgt spid="1105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03300" y="393700"/>
            <a:ext cx="8129588" cy="658813"/>
          </a:xfrm>
          <a:noFill/>
        </p:spPr>
        <p:txBody>
          <a:bodyPr/>
          <a:lstStyle/>
          <a:p>
            <a:pPr eaLnBrk="1" hangingPunct="1"/>
            <a:r>
              <a:rPr lang="de-DE" altLang="de-DE" sz="3200" smtClean="0"/>
              <a:t>Sprachpraktischer </a:t>
            </a:r>
            <a:r>
              <a:rPr lang="de-DE" altLang="de-DE" sz="3200" smtClean="0">
                <a:hlinkClick r:id="rId3"/>
              </a:rPr>
              <a:t>Eingangstest</a:t>
            </a:r>
            <a:r>
              <a:rPr lang="de-DE" altLang="de-DE" sz="3200" smtClean="0"/>
              <a:t> III</a:t>
            </a:r>
          </a:p>
        </p:txBody>
      </p:sp>
      <p:sp>
        <p:nvSpPr>
          <p:cNvPr id="89091" name="Rectangle 3"/>
          <p:cNvSpPr>
            <a:spLocks noGrp="1" noChangeArrowheads="1"/>
          </p:cNvSpPr>
          <p:nvPr>
            <p:ph type="body" idx="1"/>
          </p:nvPr>
        </p:nvSpPr>
        <p:spPr>
          <a:xfrm>
            <a:off x="898525" y="1628775"/>
            <a:ext cx="7777163" cy="4379913"/>
          </a:xfrm>
        </p:spPr>
        <p:txBody>
          <a:bodyPr/>
          <a:lstStyle/>
          <a:p>
            <a:pPr eaLnBrk="1" hangingPunct="1">
              <a:spcBef>
                <a:spcPts val="1000"/>
              </a:spcBef>
            </a:pPr>
            <a:r>
              <a:rPr lang="de-DE" altLang="de-DE" sz="2400" dirty="0" smtClean="0"/>
              <a:t>Zeit und Ort:</a:t>
            </a:r>
          </a:p>
          <a:p>
            <a:pPr lvl="1" eaLnBrk="1" hangingPunct="1">
              <a:spcBef>
                <a:spcPts val="1000"/>
              </a:spcBef>
            </a:pPr>
            <a:r>
              <a:rPr lang="de-DE" altLang="de-DE" sz="2000" dirty="0" smtClean="0"/>
              <a:t>Di 17.10.17, 13:30-16:30 Uhr </a:t>
            </a:r>
            <a:br>
              <a:rPr lang="de-DE" altLang="de-DE" sz="2000" dirty="0" smtClean="0"/>
            </a:br>
            <a:r>
              <a:rPr lang="de-DE" altLang="de-DE" sz="2000" dirty="0" smtClean="0"/>
              <a:t>„</a:t>
            </a:r>
            <a:r>
              <a:rPr lang="de-DE" altLang="de-DE" sz="2000" dirty="0" err="1" smtClean="0"/>
              <a:t>NatFak</a:t>
            </a:r>
            <a:r>
              <a:rPr lang="de-DE" altLang="de-DE" sz="2000" dirty="0" smtClean="0"/>
              <a:t>“, neben „Muschel“, Raum N 33</a:t>
            </a:r>
          </a:p>
          <a:p>
            <a:pPr lvl="1" eaLnBrk="1" hangingPunct="1">
              <a:spcBef>
                <a:spcPts val="1000"/>
              </a:spcBef>
            </a:pPr>
            <a:r>
              <a:rPr lang="de-DE" altLang="de-DE" sz="2000" dirty="0" smtClean="0"/>
              <a:t>individueller Termin mit weiteren Infos </a:t>
            </a:r>
            <a:br>
              <a:rPr lang="de-DE" altLang="de-DE" sz="2000" dirty="0" smtClean="0"/>
            </a:br>
            <a:r>
              <a:rPr lang="de-DE" altLang="de-DE" sz="2000" dirty="0" smtClean="0"/>
              <a:t>wird am Wochenende mitgeteilt</a:t>
            </a:r>
          </a:p>
          <a:p>
            <a:pPr eaLnBrk="1" hangingPunct="1">
              <a:spcBef>
                <a:spcPts val="1000"/>
              </a:spcBef>
            </a:pPr>
            <a:r>
              <a:rPr lang="de-DE" altLang="de-DE" sz="2400" dirty="0" smtClean="0"/>
              <a:t>Ergebnis ist nach Abschluss aller Klausuren online verfügbar,</a:t>
            </a:r>
            <a:br>
              <a:rPr lang="de-DE" altLang="de-DE" sz="2400" dirty="0" smtClean="0"/>
            </a:br>
            <a:r>
              <a:rPr lang="de-DE" altLang="de-DE" sz="2400" dirty="0" smtClean="0"/>
              <a:t>wenn Sie wieder Ihren Test aufrufen</a:t>
            </a:r>
          </a:p>
          <a:p>
            <a:pPr eaLnBrk="1" hangingPunct="1">
              <a:spcBef>
                <a:spcPts val="1000"/>
              </a:spcBef>
            </a:pPr>
            <a:r>
              <a:rPr lang="de-DE" altLang="de-DE" sz="2400" dirty="0" smtClean="0"/>
              <a:t>auch vor bestandenem Test (Di vorm.) nehmen Sie schon an den gewählten Kursen teil</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0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0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87450" y="333375"/>
            <a:ext cx="7705725" cy="1655763"/>
          </a:xfrm>
        </p:spPr>
        <p:txBody>
          <a:bodyPr/>
          <a:lstStyle/>
          <a:p>
            <a:pPr eaLnBrk="1" hangingPunct="1"/>
            <a:r>
              <a:rPr lang="de-DE" altLang="de-DE" sz="3600" smtClean="0"/>
              <a:t>Eingangstest </a:t>
            </a:r>
            <a:br>
              <a:rPr lang="de-DE" altLang="de-DE" sz="3600" smtClean="0"/>
            </a:br>
            <a:r>
              <a:rPr lang="de-DE" altLang="de-DE" sz="3600" smtClean="0"/>
              <a:t>nicht bestanden?</a:t>
            </a:r>
            <a:br>
              <a:rPr lang="de-DE" altLang="de-DE" sz="3600" smtClean="0"/>
            </a:br>
            <a:r>
              <a:rPr lang="de-DE" altLang="de-DE" sz="3600" smtClean="0"/>
              <a:t>Überschneidungen?</a:t>
            </a:r>
            <a:r>
              <a:rPr lang="de-DE" altLang="de-DE" sz="3200" smtClean="0"/>
              <a:t> </a:t>
            </a:r>
            <a:endParaRPr lang="de-DE" altLang="de-DE" sz="3200" smtClean="0">
              <a:solidFill>
                <a:schemeClr val="tx1"/>
              </a:solidFill>
            </a:endParaRPr>
          </a:p>
        </p:txBody>
      </p:sp>
      <p:sp>
        <p:nvSpPr>
          <p:cNvPr id="92163" name="Rectangle 3"/>
          <p:cNvSpPr>
            <a:spLocks noGrp="1" noChangeArrowheads="1"/>
          </p:cNvSpPr>
          <p:nvPr>
            <p:ph type="body" idx="1"/>
          </p:nvPr>
        </p:nvSpPr>
        <p:spPr>
          <a:xfrm>
            <a:off x="962025" y="2060575"/>
            <a:ext cx="7858125" cy="4610100"/>
          </a:xfrm>
        </p:spPr>
        <p:txBody>
          <a:bodyPr/>
          <a:lstStyle/>
          <a:p>
            <a:pPr eaLnBrk="1" hangingPunct="1">
              <a:defRPr/>
            </a:pPr>
            <a:r>
              <a:rPr lang="de-DE" sz="2600" dirty="0" smtClean="0"/>
              <a:t>bei Nichtbestehen, fehlenden Grundkenntnissen oder Überschneidungen können LV aus beschränkungsfreien Modulen </a:t>
            </a:r>
            <a:r>
              <a:rPr lang="de-DE" sz="2600" dirty="0" smtClean="0">
                <a:solidFill>
                  <a:srgbClr val="800000"/>
                </a:solidFill>
              </a:rPr>
              <a:t>(z.B. 3 oder 5)</a:t>
            </a:r>
            <a:r>
              <a:rPr lang="de-DE" sz="2600" dirty="0" smtClean="0"/>
              <a:t> vorgezogen werden</a:t>
            </a:r>
          </a:p>
          <a:p>
            <a:pPr marL="324000" eaLnBrk="1" hangingPunct="1">
              <a:spcBef>
                <a:spcPts val="1200"/>
              </a:spcBef>
              <a:defRPr/>
            </a:pPr>
            <a:r>
              <a:rPr lang="de-DE" sz="2600" dirty="0" smtClean="0"/>
              <a:t>Evtl. ist dafür die persönliche Anmeldung im Studienbüro nötig. </a:t>
            </a:r>
            <a:br>
              <a:rPr lang="de-DE" sz="2600" dirty="0" smtClean="0"/>
            </a:br>
            <a:r>
              <a:rPr lang="de-DE" sz="2600" dirty="0" smtClean="0"/>
              <a:t>Bitte nicht prophylaktisch zu diesen Kursen anmelden!</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187450" y="485775"/>
            <a:ext cx="7270750" cy="1143000"/>
          </a:xfrm>
        </p:spPr>
        <p:txBody>
          <a:bodyPr/>
          <a:lstStyle/>
          <a:p>
            <a:pPr eaLnBrk="1" hangingPunct="1"/>
            <a:r>
              <a:rPr lang="de-DE" altLang="de-DE" sz="4000" smtClean="0"/>
              <a:t>Anerkennung von auswärtigen Nachweisen</a:t>
            </a:r>
          </a:p>
        </p:txBody>
      </p:sp>
      <p:sp>
        <p:nvSpPr>
          <p:cNvPr id="13316" name="Rectangle 3"/>
          <p:cNvSpPr>
            <a:spLocks noGrp="1" noChangeArrowheads="1"/>
          </p:cNvSpPr>
          <p:nvPr>
            <p:ph type="body" idx="1"/>
          </p:nvPr>
        </p:nvSpPr>
        <p:spPr>
          <a:xfrm>
            <a:off x="1042988" y="1916113"/>
            <a:ext cx="7883525" cy="4471987"/>
          </a:xfrm>
        </p:spPr>
        <p:txBody>
          <a:bodyPr/>
          <a:lstStyle/>
          <a:p>
            <a:pPr eaLnBrk="1" hangingPunct="1"/>
            <a:r>
              <a:rPr lang="de-DE" altLang="de-DE" sz="2800" dirty="0" smtClean="0"/>
              <a:t>Befreiung vom Eingangstest </a:t>
            </a:r>
            <a:br>
              <a:rPr lang="de-DE" altLang="de-DE" sz="2800" dirty="0" smtClean="0"/>
            </a:br>
            <a:r>
              <a:rPr lang="de-DE" altLang="de-DE" sz="2800" dirty="0" smtClean="0"/>
              <a:t>nur aufgrund </a:t>
            </a:r>
            <a:r>
              <a:rPr lang="de-DE" altLang="de-DE" sz="2800" dirty="0" smtClean="0">
                <a:hlinkClick r:id="rId3"/>
              </a:rPr>
              <a:t>offizieller Diplome</a:t>
            </a:r>
            <a:r>
              <a:rPr lang="de-DE" altLang="de-DE" sz="2800" dirty="0" smtClean="0"/>
              <a:t/>
            </a:r>
            <a:br>
              <a:rPr lang="de-DE" altLang="de-DE" sz="2800" dirty="0" smtClean="0"/>
            </a:br>
            <a:r>
              <a:rPr lang="de-DE" altLang="de-DE" sz="1800" dirty="0" smtClean="0"/>
              <a:t>(bis Ende der 3. Anmeldephase, auch Muttersprachler)</a:t>
            </a:r>
          </a:p>
          <a:p>
            <a:pPr lvl="1" eaLnBrk="1" hangingPunct="1"/>
            <a:r>
              <a:rPr lang="de-DE" altLang="de-DE" sz="2400" dirty="0" smtClean="0">
                <a:solidFill>
                  <a:schemeClr val="tx1"/>
                </a:solidFill>
              </a:rPr>
              <a:t>Franz./Ital.: </a:t>
            </a:r>
            <a:r>
              <a:rPr lang="de-DE" altLang="de-DE" sz="2400" dirty="0" smtClean="0"/>
              <a:t>Dr. </a:t>
            </a:r>
            <a:r>
              <a:rPr lang="de-DE" altLang="de-DE" sz="2400" dirty="0" err="1" smtClean="0"/>
              <a:t>Bonnermeier</a:t>
            </a:r>
            <a:endParaRPr lang="de-DE" altLang="de-DE" sz="2400" dirty="0" smtClean="0"/>
          </a:p>
          <a:p>
            <a:pPr lvl="1" eaLnBrk="1" hangingPunct="1"/>
            <a:r>
              <a:rPr lang="de-DE" altLang="de-DE" sz="2400" dirty="0" smtClean="0">
                <a:solidFill>
                  <a:schemeClr val="tx1"/>
                </a:solidFill>
              </a:rPr>
              <a:t>Span./Port.: </a:t>
            </a:r>
            <a:r>
              <a:rPr lang="de-DE" altLang="de-DE" sz="2400" dirty="0" smtClean="0"/>
              <a:t>Frau </a:t>
            </a:r>
            <a:r>
              <a:rPr lang="de-DE" altLang="de-DE" sz="2400" dirty="0" err="1" smtClean="0"/>
              <a:t>Simaei</a:t>
            </a:r>
            <a:endParaRPr lang="de-DE" altLang="de-DE" sz="2400" dirty="0" smtClean="0"/>
          </a:p>
          <a:p>
            <a:pPr eaLnBrk="1" hangingPunct="1"/>
            <a:r>
              <a:rPr lang="de-DE" altLang="de-DE" sz="2800" dirty="0" smtClean="0"/>
              <a:t>auswärtige Studiennachweise:</a:t>
            </a:r>
          </a:p>
          <a:p>
            <a:pPr lvl="1" eaLnBrk="1" hangingPunct="1"/>
            <a:r>
              <a:rPr lang="de-DE" altLang="de-DE" sz="2400" dirty="0" smtClean="0">
                <a:solidFill>
                  <a:schemeClr val="tx1"/>
                </a:solidFill>
              </a:rPr>
              <a:t>Franz./Ital.: </a:t>
            </a:r>
            <a:r>
              <a:rPr lang="de-DE" altLang="de-DE" sz="2400" dirty="0" smtClean="0"/>
              <a:t>Dr. </a:t>
            </a:r>
            <a:r>
              <a:rPr lang="de-DE" altLang="de-DE" sz="2400" dirty="0" err="1" smtClean="0"/>
              <a:t>Thomaßen</a:t>
            </a:r>
            <a:endParaRPr lang="de-DE" altLang="de-DE" sz="2400" dirty="0" smtClean="0"/>
          </a:p>
          <a:p>
            <a:pPr lvl="1" eaLnBrk="1" hangingPunct="1"/>
            <a:r>
              <a:rPr lang="de-DE" altLang="de-DE" sz="2400" dirty="0" smtClean="0">
                <a:solidFill>
                  <a:schemeClr val="tx1"/>
                </a:solidFill>
              </a:rPr>
              <a:t>Span./Port.: </a:t>
            </a:r>
            <a:r>
              <a:rPr lang="de-DE" altLang="de-DE" sz="2400" dirty="0" smtClean="0"/>
              <a:t>Dr. Blaser</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87450" y="485775"/>
            <a:ext cx="7270750" cy="1143000"/>
          </a:xfrm>
        </p:spPr>
        <p:txBody>
          <a:bodyPr/>
          <a:lstStyle/>
          <a:p>
            <a:pPr eaLnBrk="1" hangingPunct="1"/>
            <a:r>
              <a:rPr lang="de-DE" altLang="de-DE" sz="4000" dirty="0" smtClean="0"/>
              <a:t>Latinum</a:t>
            </a:r>
          </a:p>
        </p:txBody>
      </p:sp>
      <p:sp>
        <p:nvSpPr>
          <p:cNvPr id="13316" name="Rectangle 3"/>
          <p:cNvSpPr>
            <a:spLocks noGrp="1" noChangeArrowheads="1"/>
          </p:cNvSpPr>
          <p:nvPr>
            <p:ph type="body" idx="1"/>
          </p:nvPr>
        </p:nvSpPr>
        <p:spPr>
          <a:xfrm>
            <a:off x="1043608" y="1628800"/>
            <a:ext cx="7883525" cy="4471987"/>
          </a:xfrm>
        </p:spPr>
        <p:txBody>
          <a:bodyPr/>
          <a:lstStyle/>
          <a:p>
            <a:pPr eaLnBrk="1" hangingPunct="1">
              <a:defRPr/>
            </a:pPr>
            <a:endParaRPr lang="de-DE" sz="2400" dirty="0" smtClean="0"/>
          </a:p>
          <a:p>
            <a:pPr eaLnBrk="1" hangingPunct="1">
              <a:defRPr/>
            </a:pPr>
            <a:r>
              <a:rPr lang="de-DE" sz="2800" dirty="0" smtClean="0">
                <a:hlinkClick r:id="rId3"/>
              </a:rPr>
              <a:t>Latinum </a:t>
            </a:r>
            <a:r>
              <a:rPr lang="de-DE" sz="2800" dirty="0" smtClean="0"/>
              <a:t>(</a:t>
            </a:r>
            <a:r>
              <a:rPr lang="de-DE" sz="2800" dirty="0" err="1" smtClean="0"/>
              <a:t>B.Ed</a:t>
            </a:r>
            <a:r>
              <a:rPr lang="de-DE" sz="2800" dirty="0" smtClean="0"/>
              <a:t>., EWP) </a:t>
            </a:r>
            <a:br>
              <a:rPr lang="de-DE" sz="2800" dirty="0" smtClean="0"/>
            </a:br>
            <a:r>
              <a:rPr lang="de-DE" sz="2800" dirty="0" smtClean="0"/>
              <a:t>(=5 Jahre Lateinunterricht oder Staatliche Ergänzungsprüfung)</a:t>
            </a:r>
            <a:br>
              <a:rPr lang="de-DE" sz="2800" dirty="0" smtClean="0"/>
            </a:br>
            <a:r>
              <a:rPr lang="de-DE" sz="2800" dirty="0" smtClean="0"/>
              <a:t>ist bis zum Ende des </a:t>
            </a:r>
            <a:r>
              <a:rPr lang="de-DE" sz="2800" dirty="0" smtClean="0">
                <a:solidFill>
                  <a:srgbClr val="800000"/>
                </a:solidFill>
              </a:rPr>
              <a:t>4. Semesters vorzulegen</a:t>
            </a:r>
          </a:p>
          <a:p>
            <a:pPr marL="742950" lvl="2" indent="-342900" eaLnBrk="1" hangingPunct="1">
              <a:defRPr/>
            </a:pPr>
            <a:r>
              <a:rPr lang="de-DE" dirty="0" smtClean="0">
                <a:latin typeface="+mn-lt"/>
              </a:rPr>
              <a:t>für alle Fächer bei </a:t>
            </a:r>
            <a:r>
              <a:rPr lang="de-DE" dirty="0" smtClean="0">
                <a:solidFill>
                  <a:srgbClr val="990000"/>
                </a:solidFill>
                <a:latin typeface="+mn-lt"/>
              </a:rPr>
              <a:t>Frau </a:t>
            </a:r>
            <a:r>
              <a:rPr lang="de-DE" dirty="0" err="1" smtClean="0">
                <a:solidFill>
                  <a:srgbClr val="990000"/>
                </a:solidFill>
                <a:latin typeface="+mn-lt"/>
              </a:rPr>
              <a:t>Simaei</a:t>
            </a:r>
            <a:endParaRPr lang="de-DE" dirty="0" smtClean="0">
              <a:solidFill>
                <a:srgbClr val="990000"/>
              </a:solidFill>
              <a:latin typeface="+mn-lt"/>
            </a:endParaRPr>
          </a:p>
          <a:p>
            <a:pPr marL="742950" lvl="2" indent="-342900" eaLnBrk="1" hangingPunct="1">
              <a:defRPr/>
            </a:pPr>
            <a:r>
              <a:rPr lang="de-DE" dirty="0" smtClean="0">
                <a:solidFill>
                  <a:srgbClr val="6699FF"/>
                </a:solidFill>
                <a:latin typeface="+mn-lt"/>
              </a:rPr>
              <a:t>im Bachelor </a:t>
            </a:r>
            <a:r>
              <a:rPr lang="de-DE" dirty="0" err="1" smtClean="0">
                <a:solidFill>
                  <a:srgbClr val="6699FF"/>
                </a:solidFill>
                <a:latin typeface="+mn-lt"/>
              </a:rPr>
              <a:t>of</a:t>
            </a:r>
            <a:r>
              <a:rPr lang="de-DE" dirty="0" smtClean="0">
                <a:solidFill>
                  <a:srgbClr val="6699FF"/>
                </a:solidFill>
                <a:latin typeface="+mn-lt"/>
              </a:rPr>
              <a:t> Arts (Kernfach, </a:t>
            </a:r>
            <a:r>
              <a:rPr lang="de-DE" dirty="0" err="1" smtClean="0">
                <a:solidFill>
                  <a:srgbClr val="6699FF"/>
                </a:solidFill>
                <a:latin typeface="+mn-lt"/>
              </a:rPr>
              <a:t>Beifach</a:t>
            </a:r>
            <a:r>
              <a:rPr lang="de-DE" dirty="0" smtClean="0">
                <a:solidFill>
                  <a:srgbClr val="6699FF"/>
                </a:solidFill>
                <a:latin typeface="+mn-lt"/>
              </a:rPr>
              <a:t>): kein Latinum erforderlich</a:t>
            </a:r>
          </a:p>
          <a:p>
            <a:pPr marL="400050" lvl="2" indent="0" eaLnBrk="1" hangingPunct="1">
              <a:buNone/>
              <a:defRPr/>
            </a:pPr>
            <a:r>
              <a:rPr lang="de-DE" dirty="0" smtClean="0">
                <a:latin typeface="+mn-lt"/>
              </a:rPr>
              <a:t> </a:t>
            </a:r>
          </a:p>
          <a:p>
            <a:pPr marL="0" lvl="1" indent="0" eaLnBrk="1" hangingPunct="1">
              <a:buNone/>
              <a:defRPr/>
            </a:pPr>
            <a:endParaRPr lang="de-DE" dirty="0" smtClean="0">
              <a:solidFill>
                <a:srgbClr val="990000"/>
              </a:solidFill>
              <a:latin typeface="+mn-lt"/>
            </a:endParaRPr>
          </a:p>
          <a:p>
            <a:pPr eaLnBrk="1" hangingPunct="1">
              <a:defRPr/>
            </a:pPr>
            <a:endParaRPr lang="de-DE" sz="2800" dirty="0" smtClean="0">
              <a:solidFill>
                <a:srgbClr val="800000"/>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smtClean="0"/>
              <a:t>Auslandsstudium</a:t>
            </a:r>
            <a:endParaRPr lang="de-DE" sz="4000" dirty="0"/>
          </a:p>
        </p:txBody>
      </p:sp>
      <p:sp>
        <p:nvSpPr>
          <p:cNvPr id="3" name="Inhaltsplatzhalter 2"/>
          <p:cNvSpPr>
            <a:spLocks noGrp="1"/>
          </p:cNvSpPr>
          <p:nvPr>
            <p:ph idx="1"/>
          </p:nvPr>
        </p:nvSpPr>
        <p:spPr/>
        <p:txBody>
          <a:bodyPr/>
          <a:lstStyle/>
          <a:p>
            <a:r>
              <a:rPr lang="de-DE" sz="2800" dirty="0" smtClean="0"/>
              <a:t>B.A. Kernfach / B.A. </a:t>
            </a:r>
            <a:r>
              <a:rPr lang="de-DE" sz="2800" dirty="0" err="1" smtClean="0"/>
              <a:t>Beifach</a:t>
            </a:r>
            <a:r>
              <a:rPr lang="de-DE" sz="2800" dirty="0" smtClean="0"/>
              <a:t> für Romanisten: verpflichtendes Auslandssemester im 4. oder 5. Semester (alternativ: Ersatzmodule)</a:t>
            </a:r>
          </a:p>
          <a:p>
            <a:r>
              <a:rPr lang="de-DE" sz="2800" dirty="0" err="1" smtClean="0"/>
              <a:t>B.Ed</a:t>
            </a:r>
            <a:r>
              <a:rPr lang="de-DE" sz="2800" dirty="0" smtClean="0"/>
              <a:t>.: mindestens 3-monatiger Studienaufenthalt im Ausland oder Auslandssemester im 4./5. Semester</a:t>
            </a:r>
            <a:endParaRPr lang="de-DE" sz="2800" dirty="0"/>
          </a:p>
        </p:txBody>
      </p:sp>
    </p:spTree>
    <p:extLst>
      <p:ext uri="{BB962C8B-B14F-4D97-AF65-F5344CB8AC3E}">
        <p14:creationId xmlns:p14="http://schemas.microsoft.com/office/powerpoint/2010/main" val="1874705728"/>
      </p:ext>
    </p:extLst>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1187450" y="404813"/>
            <a:ext cx="7270750" cy="1143000"/>
          </a:xfrm>
        </p:spPr>
        <p:txBody>
          <a:bodyPr/>
          <a:lstStyle/>
          <a:p>
            <a:r>
              <a:rPr lang="de-DE" altLang="de-DE" smtClean="0"/>
              <a:t>FAQ 1</a:t>
            </a:r>
          </a:p>
        </p:txBody>
      </p:sp>
      <p:sp>
        <p:nvSpPr>
          <p:cNvPr id="23555" name="Inhaltsplatzhalter 2"/>
          <p:cNvSpPr>
            <a:spLocks noGrp="1"/>
          </p:cNvSpPr>
          <p:nvPr>
            <p:ph idx="1"/>
          </p:nvPr>
        </p:nvSpPr>
        <p:spPr>
          <a:xfrm>
            <a:off x="1187450" y="1484313"/>
            <a:ext cx="7705725" cy="4403725"/>
          </a:xfrm>
        </p:spPr>
        <p:txBody>
          <a:bodyPr/>
          <a:lstStyle/>
          <a:p>
            <a:r>
              <a:rPr lang="de-DE" altLang="de-DE" sz="2400" smtClean="0"/>
              <a:t>Was passiert, wenn ich die Regelstudien-zeit im Bachelor (6 Sem.) überschreite?</a:t>
            </a:r>
            <a:br>
              <a:rPr lang="de-DE" altLang="de-DE" sz="2400" smtClean="0"/>
            </a:br>
            <a:r>
              <a:rPr lang="de-DE" altLang="de-DE" sz="1400" smtClean="0">
                <a:latin typeface="Arial" charset="0"/>
                <a:cs typeface="Arial" charset="0"/>
              </a:rPr>
              <a:t>Eigentlich nichts. Nur die B.Ed.-Arbeit sollte bis zum </a:t>
            </a:r>
            <a:r>
              <a:rPr lang="de-DE" altLang="de-DE" sz="1400" smtClean="0">
                <a:solidFill>
                  <a:srgbClr val="C00000"/>
                </a:solidFill>
                <a:latin typeface="Arial" charset="0"/>
                <a:cs typeface="Arial" charset="0"/>
              </a:rPr>
              <a:t>12. </a:t>
            </a:r>
            <a:r>
              <a:rPr lang="de-DE" altLang="de-DE" sz="1400" smtClean="0">
                <a:latin typeface="Arial" charset="0"/>
                <a:cs typeface="Arial" charset="0"/>
              </a:rPr>
              <a:t>Semester angemeldet werden….</a:t>
            </a:r>
            <a:br>
              <a:rPr lang="de-DE" altLang="de-DE" sz="1400" smtClean="0">
                <a:latin typeface="Arial" charset="0"/>
                <a:cs typeface="Arial" charset="0"/>
              </a:rPr>
            </a:br>
            <a:r>
              <a:rPr lang="de-DE" altLang="de-DE" sz="1400" smtClean="0">
                <a:latin typeface="Arial" charset="0"/>
                <a:cs typeface="Arial" charset="0"/>
              </a:rPr>
              <a:t>Im Plan bleiben müssen nur </a:t>
            </a:r>
            <a:r>
              <a:rPr lang="de-DE" altLang="de-DE" sz="1400" smtClean="0">
                <a:latin typeface="Arial" charset="0"/>
                <a:cs typeface="Arial" charset="0"/>
                <a:hlinkClick r:id="rId2"/>
              </a:rPr>
              <a:t>BaföG-Empfänger</a:t>
            </a:r>
            <a:endParaRPr lang="de-DE" altLang="de-DE" sz="1400" smtClean="0"/>
          </a:p>
          <a:p>
            <a:r>
              <a:rPr lang="de-DE" altLang="de-DE" sz="2400" smtClean="0"/>
              <a:t>Darf ich vom Studienverlaufsplan abweichen? </a:t>
            </a:r>
            <a:br>
              <a:rPr lang="de-DE" altLang="de-DE" sz="2400" smtClean="0"/>
            </a:br>
            <a:r>
              <a:rPr lang="de-DE" altLang="de-DE" sz="1400" smtClean="0">
                <a:latin typeface="Arial" charset="0"/>
                <a:cs typeface="Arial" charset="0"/>
              </a:rPr>
              <a:t>Wenn die Voraussetzungen erfüllt sind (Eingangstest, MSK2, Latinum), können Sie Kurse oder ganze Module vorziehen. Bitte lassen sie sich beraten!</a:t>
            </a:r>
          </a:p>
          <a:p>
            <a:r>
              <a:rPr lang="de-DE" altLang="de-DE" sz="2400" smtClean="0"/>
              <a:t>Wen wie bei Problemen fragen?</a:t>
            </a:r>
            <a:br>
              <a:rPr lang="de-DE" altLang="de-DE" sz="2400" smtClean="0"/>
            </a:br>
            <a:r>
              <a:rPr lang="de-DE" altLang="de-DE" sz="1400" smtClean="0">
                <a:latin typeface="Arial" charset="0"/>
                <a:cs typeface="Arial" charset="0"/>
              </a:rPr>
              <a:t>Ihre Studienfachberater, Studienmanager bzw. die Mitarbeiterinnen im Studienbüro</a:t>
            </a:r>
            <a:br>
              <a:rPr lang="de-DE" altLang="de-DE" sz="1400" smtClean="0">
                <a:latin typeface="Arial" charset="0"/>
                <a:cs typeface="Arial" charset="0"/>
              </a:rPr>
            </a:br>
            <a:r>
              <a:rPr lang="de-DE" altLang="de-DE" sz="1400" smtClean="0">
                <a:solidFill>
                  <a:srgbClr val="800000"/>
                </a:solidFill>
                <a:latin typeface="Arial" charset="0"/>
                <a:cs typeface="Arial" charset="0"/>
              </a:rPr>
              <a:t>Bitte verwenden Sie für „dienstliche“ Mail Ihren Uni-Account, und geben Sie (am besten in Form einer Signatur) Ihren </a:t>
            </a:r>
            <a:r>
              <a:rPr lang="de-DE" altLang="de-DE" sz="1400" b="1" smtClean="0">
                <a:solidFill>
                  <a:srgbClr val="800000"/>
                </a:solidFill>
                <a:latin typeface="Arial" charset="0"/>
                <a:cs typeface="Arial" charset="0"/>
              </a:rPr>
              <a:t>Studiengang</a:t>
            </a:r>
            <a:r>
              <a:rPr lang="de-DE" altLang="de-DE" sz="1400" smtClean="0">
                <a:solidFill>
                  <a:srgbClr val="800000"/>
                </a:solidFill>
                <a:latin typeface="Arial" charset="0"/>
                <a:cs typeface="Arial" charset="0"/>
              </a:rPr>
              <a:t> und Ihre </a:t>
            </a:r>
            <a:r>
              <a:rPr lang="de-DE" altLang="de-DE" sz="1400" b="1" smtClean="0">
                <a:solidFill>
                  <a:srgbClr val="800000"/>
                </a:solidFill>
                <a:latin typeface="Arial" charset="0"/>
                <a:cs typeface="Arial" charset="0"/>
              </a:rPr>
              <a:t>Matrikelnummer</a:t>
            </a:r>
            <a:r>
              <a:rPr lang="de-DE" altLang="de-DE" sz="1400" smtClean="0">
                <a:solidFill>
                  <a:srgbClr val="800000"/>
                </a:solidFill>
                <a:latin typeface="Arial" charset="0"/>
                <a:cs typeface="Arial" charset="0"/>
              </a:rPr>
              <a:t> an, sowie das Modulstartsemester, wenn es um modulbezogene Anmeldungen geht. Anfragen von privaten Accounts ohne diese Angaben bergen ein Sicherheitsrisiko, verursachen einen erhöhten Arbeitsaufwand und können oft nur mit größerer Verzögerung bearbeitet werden. </a:t>
            </a:r>
            <a:r>
              <a:rPr lang="de-DE" altLang="de-DE" sz="1400" smtClean="0">
                <a:solidFill>
                  <a:srgbClr val="003399"/>
                </a:solidFill>
                <a:latin typeface="Arial" charset="0"/>
                <a:cs typeface="Arial" charset="0"/>
              </a:rPr>
              <a:t>Uni-Mail hier:</a:t>
            </a:r>
            <a:r>
              <a:rPr lang="de-DE" altLang="de-DE" sz="1400" smtClean="0">
                <a:solidFill>
                  <a:srgbClr val="800000"/>
                </a:solidFill>
                <a:latin typeface="Arial" charset="0"/>
                <a:cs typeface="Arial" charset="0"/>
              </a:rPr>
              <a:t>  </a:t>
            </a:r>
            <a:r>
              <a:rPr lang="de-DE" altLang="de-DE" sz="1400" smtClean="0">
                <a:solidFill>
                  <a:srgbClr val="800000"/>
                </a:solidFill>
                <a:latin typeface="Arial" charset="0"/>
                <a:cs typeface="Arial" charset="0"/>
                <a:hlinkClick r:id="rId3"/>
              </a:rPr>
              <a:t>https://mail.uni-mainz.de</a:t>
            </a:r>
            <a:r>
              <a:rPr lang="de-DE" altLang="de-DE" sz="1400" smtClean="0">
                <a:solidFill>
                  <a:srgbClr val="800000"/>
                </a:solidFill>
                <a:latin typeface="Arial" charset="0"/>
                <a:cs typeface="Arial" charset="0"/>
              </a:rPr>
              <a:t> </a:t>
            </a:r>
          </a:p>
          <a:p>
            <a:pPr>
              <a:buFontTx/>
              <a:buNone/>
            </a:pPr>
            <a:endParaRPr lang="de-DE" altLang="de-DE" sz="1100" smtClean="0">
              <a:latin typeface="Arial" charset="0"/>
              <a:cs typeface="Arial" charset="0"/>
            </a:endParaRPr>
          </a:p>
          <a:p>
            <a:endParaRPr lang="de-DE" altLang="de-DE" sz="3600" smtClean="0"/>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a:xfrm>
            <a:off x="1187450" y="404813"/>
            <a:ext cx="7270750" cy="1143000"/>
          </a:xfrm>
        </p:spPr>
        <p:txBody>
          <a:bodyPr/>
          <a:lstStyle/>
          <a:p>
            <a:r>
              <a:rPr lang="de-DE" altLang="de-DE" smtClean="0"/>
              <a:t>FAQ 2</a:t>
            </a:r>
          </a:p>
        </p:txBody>
      </p:sp>
      <p:sp>
        <p:nvSpPr>
          <p:cNvPr id="24579" name="Inhaltsplatzhalter 2"/>
          <p:cNvSpPr>
            <a:spLocks noGrp="1"/>
          </p:cNvSpPr>
          <p:nvPr>
            <p:ph idx="1"/>
          </p:nvPr>
        </p:nvSpPr>
        <p:spPr>
          <a:xfrm>
            <a:off x="1187450" y="1484313"/>
            <a:ext cx="7705725" cy="4897437"/>
          </a:xfrm>
        </p:spPr>
        <p:txBody>
          <a:bodyPr/>
          <a:lstStyle/>
          <a:p>
            <a:r>
              <a:rPr lang="de-DE" altLang="de-DE" sz="2800" dirty="0" smtClean="0"/>
              <a:t>Was tun bei Kurs- und Prüfungsanmeldeproblemen? </a:t>
            </a:r>
            <a:br>
              <a:rPr lang="de-DE" altLang="de-DE" sz="2800" dirty="0" smtClean="0"/>
            </a:br>
            <a:r>
              <a:rPr lang="de-DE" altLang="de-DE" sz="1400" dirty="0" smtClean="0">
                <a:latin typeface="Arial" charset="0"/>
                <a:cs typeface="Arial" charset="0"/>
              </a:rPr>
              <a:t>An- und Abmeldung sind nur </a:t>
            </a:r>
            <a:r>
              <a:rPr lang="de-DE" altLang="de-DE" sz="1400" dirty="0" smtClean="0">
                <a:solidFill>
                  <a:srgbClr val="800000"/>
                </a:solidFill>
                <a:latin typeface="Arial" charset="0"/>
                <a:cs typeface="Arial" charset="0"/>
              </a:rPr>
              <a:t>in der Frist </a:t>
            </a:r>
            <a:r>
              <a:rPr lang="de-DE" altLang="de-DE" sz="1400" dirty="0" smtClean="0">
                <a:latin typeface="Arial" charset="0"/>
                <a:cs typeface="Arial" charset="0"/>
              </a:rPr>
              <a:t>möglich, daher alle Probleme vor deren Ende klären!</a:t>
            </a:r>
          </a:p>
          <a:p>
            <a:r>
              <a:rPr lang="de-DE" altLang="de-DE" sz="2800" dirty="0" smtClean="0"/>
              <a:t>Wie sieht es aus mit der Anwesenheitspflicht?  </a:t>
            </a:r>
            <a:br>
              <a:rPr lang="de-DE" altLang="de-DE" sz="2800" dirty="0" smtClean="0"/>
            </a:br>
            <a:r>
              <a:rPr lang="de-DE" altLang="de-DE" sz="1400" dirty="0" smtClean="0">
                <a:latin typeface="Arial" charset="0"/>
                <a:cs typeface="Arial" charset="0"/>
              </a:rPr>
              <a:t>Mehr als zweimaliges Fehlen führt in der Regel (auch im Krankheitsfall) zum  Verlust des „aktiven“ Status. In Vorlesungen wird die Anwesenheit nicht kontrolliert. Der Stoff ist jedoch auch Gegenstand der Modulprüfung.</a:t>
            </a:r>
          </a:p>
          <a:p>
            <a:r>
              <a:rPr lang="de-DE" altLang="de-DE" sz="2400" dirty="0" smtClean="0"/>
              <a:t>Wann und wie organisiere ich meinen Studienaufenthalt im Ausland?</a:t>
            </a:r>
            <a:br>
              <a:rPr lang="de-DE" altLang="de-DE" sz="2400" dirty="0" smtClean="0"/>
            </a:br>
            <a:r>
              <a:rPr lang="de-DE" altLang="de-DE" sz="1400" dirty="0" smtClean="0">
                <a:latin typeface="Arial" charset="0"/>
                <a:cs typeface="Arial" charset="0"/>
              </a:rPr>
              <a:t>Normalerweise findet er im 4. oder 5. Semester  als </a:t>
            </a:r>
            <a:r>
              <a:rPr lang="de-DE" altLang="de-DE" sz="1400" b="1" dirty="0" smtClean="0">
                <a:latin typeface="Arial" charset="0"/>
                <a:cs typeface="Arial" charset="0"/>
              </a:rPr>
              <a:t>Auslandsstudium</a:t>
            </a:r>
            <a:r>
              <a:rPr lang="de-DE" altLang="de-DE" sz="1400" dirty="0" smtClean="0">
                <a:latin typeface="Arial" charset="0"/>
                <a:cs typeface="Arial" charset="0"/>
              </a:rPr>
              <a:t> statt. Bitte kommen Sie vorher in die Fachstudienberatung und nehmen Sie die Info-Angebote der </a:t>
            </a:r>
            <a:r>
              <a:rPr lang="de-DE" altLang="de-DE" sz="1400" dirty="0" smtClean="0">
                <a:latin typeface="Arial" charset="0"/>
                <a:cs typeface="Arial" charset="0"/>
                <a:hlinkClick r:id="rId2"/>
              </a:rPr>
              <a:t>Abteilung Internationales </a:t>
            </a:r>
            <a:r>
              <a:rPr lang="de-DE" altLang="de-DE" sz="1400" dirty="0" smtClean="0">
                <a:latin typeface="Arial" charset="0"/>
                <a:cs typeface="Arial" charset="0"/>
              </a:rPr>
              <a:t>wahr. Im B.A. und wenn im </a:t>
            </a:r>
            <a:r>
              <a:rPr lang="de-DE" altLang="de-DE" sz="1400" dirty="0" err="1" smtClean="0">
                <a:latin typeface="Arial" charset="0"/>
                <a:cs typeface="Arial" charset="0"/>
              </a:rPr>
              <a:t>B.Ed</a:t>
            </a:r>
            <a:r>
              <a:rPr lang="de-DE" altLang="de-DE" sz="1400" dirty="0" smtClean="0">
                <a:latin typeface="Arial" charset="0"/>
                <a:cs typeface="Arial" charset="0"/>
              </a:rPr>
              <a:t>. Kurse anerkannt werden sollen, muss vorher ein </a:t>
            </a:r>
            <a:r>
              <a:rPr lang="de-DE" altLang="de-DE" sz="1400" b="1" dirty="0" smtClean="0">
                <a:latin typeface="Arial" charset="0"/>
                <a:cs typeface="Arial" charset="0"/>
              </a:rPr>
              <a:t>Learning-Agreement </a:t>
            </a:r>
            <a:r>
              <a:rPr lang="de-DE" altLang="de-DE" sz="1400" dirty="0" smtClean="0">
                <a:latin typeface="Arial" charset="0"/>
                <a:cs typeface="Arial" charset="0"/>
              </a:rPr>
              <a:t>abgeschlossen werden, sowie grundsätzlich bei Erasmus-Studienaufenthalten.</a:t>
            </a:r>
            <a:endParaRPr lang="de-DE" altLang="de-DE" sz="1400" dirty="0" smtClean="0"/>
          </a:p>
          <a:p>
            <a:pPr>
              <a:buFontTx/>
              <a:buNone/>
            </a:pPr>
            <a:endParaRPr lang="de-DE" altLang="de-DE" sz="3600" dirty="0" smtClean="0"/>
          </a:p>
        </p:txBody>
      </p:sp>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r>
              <a:rPr lang="de-DE" altLang="de-DE" smtClean="0"/>
              <a:t>Weitere Fragen?</a:t>
            </a:r>
          </a:p>
        </p:txBody>
      </p:sp>
      <p:sp>
        <p:nvSpPr>
          <p:cNvPr id="3" name="Inhaltsplatzhalter 2"/>
          <p:cNvSpPr>
            <a:spLocks noGrp="1"/>
          </p:cNvSpPr>
          <p:nvPr>
            <p:ph idx="1"/>
          </p:nvPr>
        </p:nvSpPr>
        <p:spPr>
          <a:xfrm>
            <a:off x="1187450" y="1700213"/>
            <a:ext cx="7561263" cy="4403725"/>
          </a:xfrm>
        </p:spPr>
        <p:txBody>
          <a:bodyPr/>
          <a:lstStyle/>
          <a:p>
            <a:r>
              <a:rPr lang="de-DE" altLang="de-DE" sz="2800" dirty="0" smtClean="0"/>
              <a:t>allgemeine Fragen: </a:t>
            </a:r>
            <a:r>
              <a:rPr lang="de-DE" altLang="de-DE" sz="2800" dirty="0" smtClean="0">
                <a:solidFill>
                  <a:srgbClr val="800000"/>
                </a:solidFill>
              </a:rPr>
              <a:t>jetzt</a:t>
            </a:r>
          </a:p>
          <a:p>
            <a:r>
              <a:rPr lang="de-DE" altLang="de-DE" sz="2800" dirty="0" smtClean="0"/>
              <a:t>fachspezifische Fragen werden in den sich anschließenden Einzelveranstaltungen beantwortet:</a:t>
            </a:r>
          </a:p>
          <a:p>
            <a:pPr lvl="1"/>
            <a:r>
              <a:rPr lang="de-DE" altLang="de-DE" sz="2400" dirty="0" smtClean="0"/>
              <a:t>Französisch: </a:t>
            </a:r>
            <a:r>
              <a:rPr lang="de-DE" altLang="de-DE" sz="2400" dirty="0" smtClean="0">
                <a:solidFill>
                  <a:schemeClr val="tx1"/>
                </a:solidFill>
              </a:rPr>
              <a:t>hier</a:t>
            </a:r>
          </a:p>
          <a:p>
            <a:pPr lvl="1"/>
            <a:r>
              <a:rPr lang="de-DE" altLang="de-DE" sz="2400" dirty="0" smtClean="0"/>
              <a:t>Spanisch: </a:t>
            </a:r>
            <a:r>
              <a:rPr lang="de-DE" altLang="de-DE" sz="2400" dirty="0" smtClean="0">
                <a:solidFill>
                  <a:schemeClr val="tx1"/>
                </a:solidFill>
              </a:rPr>
              <a:t>P XX</a:t>
            </a:r>
          </a:p>
          <a:p>
            <a:pPr lvl="1"/>
            <a:r>
              <a:rPr lang="de-DE" altLang="de-DE" sz="2400" dirty="0" smtClean="0"/>
              <a:t>Italienisch: </a:t>
            </a:r>
            <a:r>
              <a:rPr lang="de-DE" altLang="de-DE" sz="2400" dirty="0" smtClean="0">
                <a:solidFill>
                  <a:schemeClr val="tx1"/>
                </a:solidFill>
              </a:rPr>
              <a:t>P 108</a:t>
            </a:r>
          </a:p>
          <a:p>
            <a:pPr lvl="1"/>
            <a:r>
              <a:rPr lang="de-DE" altLang="de-DE" sz="2400" dirty="0" smtClean="0"/>
              <a:t>Portugiesisch: </a:t>
            </a:r>
            <a:r>
              <a:rPr lang="de-DE" altLang="de-DE" sz="2400" smtClean="0">
                <a:solidFill>
                  <a:schemeClr val="tx1"/>
                </a:solidFill>
              </a:rPr>
              <a:t>P XX</a:t>
            </a:r>
            <a:endParaRPr lang="de-DE" altLang="de-DE" sz="2400" dirty="0" smtClean="0">
              <a:solidFill>
                <a:schemeClr val="tx1"/>
              </a:solidFill>
            </a:endParaRPr>
          </a:p>
        </p:txBody>
      </p:sp>
      <p:sp>
        <p:nvSpPr>
          <p:cNvPr id="4" name="Textfeld 3"/>
          <p:cNvSpPr txBox="1"/>
          <p:nvPr/>
        </p:nvSpPr>
        <p:spPr>
          <a:xfrm>
            <a:off x="517525" y="5589588"/>
            <a:ext cx="8382000" cy="522287"/>
          </a:xfrm>
          <a:prstGeom prst="rect">
            <a:avLst/>
          </a:prstGeom>
          <a:solidFill>
            <a:srgbClr val="003399"/>
          </a:solidFill>
          <a:ln w="57150">
            <a:noFill/>
          </a:ln>
        </p:spPr>
        <p:txBody>
          <a:bodyPr wrap="none">
            <a:spAutoFit/>
          </a:bodyPr>
          <a:lstStyle/>
          <a:p>
            <a:pPr algn="ctr">
              <a:defRPr/>
            </a:pPr>
            <a:r>
              <a:rPr lang="de-DE" sz="2800" dirty="0">
                <a:solidFill>
                  <a:srgbClr val="FF7C80"/>
                </a:solidFill>
                <a:sym typeface="Wingdings" pitchFamily="2" charset="2"/>
              </a:rPr>
              <a:t> </a:t>
            </a:r>
            <a:r>
              <a:rPr lang="de-DE" sz="2800" dirty="0">
                <a:solidFill>
                  <a:srgbClr val="FF7C80"/>
                </a:solidFill>
                <a:latin typeface="+mn-lt"/>
                <a:cs typeface="+mn-cs"/>
              </a:rPr>
              <a:t>Viel Freude &amp; Erfolg bei Ihrem Studium!</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par>
                          <p:cTn id="19" fill="hold" nodeType="afterGroup">
                            <p:stCondLst>
                              <p:cond delay="0"/>
                            </p:stCondLst>
                            <p:childTnLst>
                              <p:par>
                                <p:cTn id="20" presetID="34" presetClass="entr" presetSubtype="0" fill="hold" grpId="0" nodeType="afterEffect">
                                  <p:stCondLst>
                                    <p:cond delay="1000"/>
                                  </p:stCondLst>
                                  <p:childTnLst>
                                    <p:set>
                                      <p:cBhvr>
                                        <p:cTn id="21" dur="1" fill="hold">
                                          <p:stCondLst>
                                            <p:cond delay="0"/>
                                          </p:stCondLst>
                                        </p:cTn>
                                        <p:tgtEl>
                                          <p:spTgt spid="4"/>
                                        </p:tgtEl>
                                        <p:attrNameLst>
                                          <p:attrName>style.visibility</p:attrName>
                                        </p:attrNameLst>
                                      </p:cBhvr>
                                      <p:to>
                                        <p:strVal val="visible"/>
                                      </p:to>
                                    </p:set>
                                    <p:anim from="(-#ppt_w/2)" to="(#ppt_x)" calcmode="lin" valueType="num">
                                      <p:cBhvr>
                                        <p:cTn id="22" dur="600" fill="hold">
                                          <p:stCondLst>
                                            <p:cond delay="0"/>
                                          </p:stCondLst>
                                        </p:cTn>
                                        <p:tgtEl>
                                          <p:spTgt spid="4"/>
                                        </p:tgtEl>
                                        <p:attrNameLst>
                                          <p:attrName>ppt_x</p:attrName>
                                        </p:attrNameLst>
                                      </p:cBhvr>
                                    </p:anim>
                                    <p:anim from="0" to="-1.0" calcmode="lin" valueType="num">
                                      <p:cBhvr>
                                        <p:cTn id="23" dur="200" decel="50000" autoRev="1" fill="hold">
                                          <p:stCondLst>
                                            <p:cond delay="600"/>
                                          </p:stCondLst>
                                        </p:cTn>
                                        <p:tgtEl>
                                          <p:spTgt spid="4"/>
                                        </p:tgtEl>
                                        <p:attrNameLst>
                                          <p:attrName>xshear</p:attrName>
                                        </p:attrNameLst>
                                      </p:cBhvr>
                                    </p:anim>
                                    <p:animScale>
                                      <p:cBhvr>
                                        <p:cTn id="24" dur="200" decel="100000" autoRev="1" fill="hold">
                                          <p:stCondLst>
                                            <p:cond delay="600"/>
                                          </p:stCondLst>
                                        </p:cTn>
                                        <p:tgtEl>
                                          <p:spTgt spid="4"/>
                                        </p:tgtEl>
                                      </p:cBhvr>
                                      <p:from x="100000" y="100000"/>
                                      <p:to x="80000" y="100000"/>
                                    </p:animScale>
                                    <p:anim by="(#ppt_h/3+#ppt_w*0.1)" calcmode="lin" valueType="num">
                                      <p:cBhvr additive="sum">
                                        <p:cTn id="25"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de-DE" altLang="de-DE" smtClean="0"/>
              <a:t>Infos persönlich</a:t>
            </a:r>
            <a:br>
              <a:rPr lang="de-DE" altLang="de-DE" smtClean="0"/>
            </a:br>
            <a:r>
              <a:rPr lang="de-DE" altLang="de-DE" smtClean="0"/>
              <a:t>und online</a:t>
            </a:r>
          </a:p>
        </p:txBody>
      </p:sp>
      <p:sp>
        <p:nvSpPr>
          <p:cNvPr id="80899" name="Rectangle 3"/>
          <p:cNvSpPr>
            <a:spLocks noGrp="1" noChangeArrowheads="1"/>
          </p:cNvSpPr>
          <p:nvPr>
            <p:ph idx="1"/>
          </p:nvPr>
        </p:nvSpPr>
        <p:spPr>
          <a:xfrm>
            <a:off x="1187450" y="1989138"/>
            <a:ext cx="7488238" cy="4114800"/>
          </a:xfrm>
        </p:spPr>
        <p:txBody>
          <a:bodyPr/>
          <a:lstStyle/>
          <a:p>
            <a:pPr eaLnBrk="1" hangingPunct="1">
              <a:lnSpc>
                <a:spcPct val="105000"/>
              </a:lnSpc>
              <a:spcBef>
                <a:spcPct val="25000"/>
              </a:spcBef>
            </a:pPr>
            <a:r>
              <a:rPr lang="de-DE" altLang="de-DE" sz="2400" dirty="0" smtClean="0"/>
              <a:t>Ihre Ansprechpartner im</a:t>
            </a:r>
            <a:br>
              <a:rPr lang="de-DE" altLang="de-DE" sz="2400" dirty="0" smtClean="0"/>
            </a:br>
            <a:r>
              <a:rPr lang="de-DE" altLang="de-DE" sz="2400" dirty="0" smtClean="0">
                <a:hlinkClick r:id="rId3"/>
              </a:rPr>
              <a:t>Studienbüro Romanistik</a:t>
            </a:r>
            <a:endParaRPr lang="de-DE" altLang="de-DE" sz="2400" dirty="0" smtClean="0"/>
          </a:p>
          <a:p>
            <a:pPr eaLnBrk="1" hangingPunct="1">
              <a:lnSpc>
                <a:spcPct val="105000"/>
              </a:lnSpc>
              <a:spcBef>
                <a:spcPct val="25000"/>
              </a:spcBef>
              <a:buFont typeface="Arial Black" pitchFamily="34" charset="0"/>
              <a:buChar char="+"/>
            </a:pPr>
            <a:r>
              <a:rPr lang="de-DE" altLang="de-DE" sz="2400" dirty="0" smtClean="0">
                <a:hlinkClick r:id="rId4"/>
              </a:rPr>
              <a:t>Studienfachberatung</a:t>
            </a:r>
            <a:endParaRPr lang="de-DE" altLang="de-DE" sz="2400" dirty="0" smtClean="0"/>
          </a:p>
          <a:p>
            <a:pPr eaLnBrk="1" hangingPunct="1">
              <a:lnSpc>
                <a:spcPct val="105000"/>
              </a:lnSpc>
              <a:spcBef>
                <a:spcPct val="25000"/>
              </a:spcBef>
            </a:pPr>
            <a:r>
              <a:rPr lang="de-DE" altLang="de-DE" sz="2400" dirty="0" smtClean="0"/>
              <a:t>Alle wichtigen Informationen finden Sie über unsere Homepage</a:t>
            </a:r>
            <a:br>
              <a:rPr lang="de-DE" altLang="de-DE" sz="2400" dirty="0" smtClean="0"/>
            </a:br>
            <a:r>
              <a:rPr lang="de-DE" altLang="de-DE" sz="1800" dirty="0" smtClean="0">
                <a:hlinkClick r:id="rId5"/>
              </a:rPr>
              <a:t>www.romanistik.uni-mainz.de/</a:t>
            </a:r>
            <a:endParaRPr lang="de-DE" altLang="de-DE" sz="2400" dirty="0" smtClean="0"/>
          </a:p>
          <a:p>
            <a:pPr eaLnBrk="1" hangingPunct="1">
              <a:lnSpc>
                <a:spcPct val="105000"/>
              </a:lnSpc>
              <a:spcBef>
                <a:spcPct val="25000"/>
              </a:spcBef>
            </a:pPr>
            <a:r>
              <a:rPr lang="de-DE" altLang="de-DE" sz="2400" dirty="0" smtClean="0"/>
              <a:t>Prüfungsordnungen, Modulhandbücher und Studienverlaufspläne </a:t>
            </a:r>
            <a:r>
              <a:rPr lang="de-DE" altLang="de-DE" sz="2400" dirty="0" smtClean="0">
                <a:hlinkClick r:id="rId6"/>
              </a:rPr>
              <a:t>hier</a:t>
            </a:r>
            <a:endParaRPr lang="de-DE" altLang="de-DE" sz="2000" dirty="0" smtClean="0"/>
          </a:p>
          <a:p>
            <a:pPr eaLnBrk="1" hangingPunct="1"/>
            <a:r>
              <a:rPr lang="de-DE" altLang="de-DE" sz="2400" dirty="0" smtClean="0"/>
              <a:t>Diese Präsentation steht </a:t>
            </a:r>
            <a:r>
              <a:rPr lang="de-DE" altLang="de-DE" sz="2400" dirty="0" smtClean="0">
                <a:hlinkClick r:id="rId7"/>
              </a:rPr>
              <a:t>hier </a:t>
            </a:r>
            <a:r>
              <a:rPr lang="de-DE" altLang="de-DE" sz="2400" dirty="0" smtClean="0"/>
              <a:t>zum Herunterladen bereit:</a:t>
            </a:r>
            <a:br>
              <a:rPr lang="de-DE" altLang="de-DE" sz="2400" dirty="0" smtClean="0"/>
            </a:br>
            <a:r>
              <a:rPr lang="de-DE" altLang="de-DE" sz="1800" dirty="0" smtClean="0">
                <a:solidFill>
                  <a:srgbClr val="800000"/>
                </a:solidFill>
                <a:hlinkClick r:id="rId7"/>
              </a:rPr>
              <a:t>www.romanistik.uni-mainz.de/romsem/einfuehrung.ppt</a:t>
            </a:r>
            <a:r>
              <a:rPr lang="de-DE" altLang="de-DE" sz="1800" dirty="0" smtClean="0"/>
              <a:t>  </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8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87450" y="333375"/>
            <a:ext cx="7270750" cy="1143000"/>
          </a:xfrm>
        </p:spPr>
        <p:txBody>
          <a:bodyPr/>
          <a:lstStyle/>
          <a:p>
            <a:pPr eaLnBrk="1" hangingPunct="1"/>
            <a:r>
              <a:rPr lang="de-DE" altLang="de-DE" smtClean="0"/>
              <a:t>Studieninhalte</a:t>
            </a:r>
          </a:p>
        </p:txBody>
      </p:sp>
      <p:sp>
        <p:nvSpPr>
          <p:cNvPr id="82947" name="Rectangle 3"/>
          <p:cNvSpPr>
            <a:spLocks noGrp="1" noChangeArrowheads="1"/>
          </p:cNvSpPr>
          <p:nvPr>
            <p:ph type="body" idx="1"/>
          </p:nvPr>
        </p:nvSpPr>
        <p:spPr>
          <a:xfrm>
            <a:off x="1187450" y="1612900"/>
            <a:ext cx="7270750" cy="3527425"/>
          </a:xfrm>
        </p:spPr>
        <p:txBody>
          <a:bodyPr/>
          <a:lstStyle/>
          <a:p>
            <a:pPr eaLnBrk="1" hangingPunct="1"/>
            <a:r>
              <a:rPr lang="de-DE" altLang="de-DE" sz="2800" smtClean="0"/>
              <a:t>Mündliche und schriftliche Kommunikation (Sprachpraxis)</a:t>
            </a:r>
            <a:endParaRPr lang="de-DE" altLang="de-DE" sz="2800" smtClean="0">
              <a:solidFill>
                <a:srgbClr val="800000"/>
              </a:solidFill>
              <a:latin typeface="Arial" charset="0"/>
              <a:cs typeface="Arial" charset="0"/>
            </a:endParaRPr>
          </a:p>
          <a:p>
            <a:pPr eaLnBrk="1" hangingPunct="1"/>
            <a:r>
              <a:rPr lang="de-DE" altLang="de-DE" sz="2800" smtClean="0"/>
              <a:t>Sprachwissenschaft</a:t>
            </a:r>
          </a:p>
          <a:p>
            <a:pPr eaLnBrk="1" hangingPunct="1"/>
            <a:r>
              <a:rPr lang="de-DE" altLang="de-DE" sz="2800" smtClean="0"/>
              <a:t>Literaturwissenschaft</a:t>
            </a:r>
          </a:p>
          <a:p>
            <a:pPr eaLnBrk="1" hangingPunct="1"/>
            <a:r>
              <a:rPr lang="de-DE" altLang="de-DE" sz="2800" smtClean="0"/>
              <a:t>Kulturwissenschaft</a:t>
            </a:r>
          </a:p>
          <a:p>
            <a:pPr eaLnBrk="1" hangingPunct="1"/>
            <a:r>
              <a:rPr lang="de-DE" altLang="de-DE" sz="2800" smtClean="0">
                <a:solidFill>
                  <a:schemeClr val="bg2"/>
                </a:solidFill>
              </a:rPr>
              <a:t>B.Ed:</a:t>
            </a:r>
            <a:r>
              <a:rPr lang="de-DE" altLang="de-DE" sz="2800" smtClean="0"/>
              <a:t> </a:t>
            </a:r>
            <a:r>
              <a:rPr lang="de-DE" altLang="de-DE" sz="2800" smtClean="0">
                <a:solidFill>
                  <a:schemeClr val="hlink"/>
                </a:solidFill>
              </a:rPr>
              <a:t>Fachdidaktik</a:t>
            </a:r>
          </a:p>
        </p:txBody>
      </p:sp>
      <p:sp>
        <p:nvSpPr>
          <p:cNvPr id="5" name="Textfeld 4"/>
          <p:cNvSpPr txBox="1"/>
          <p:nvPr/>
        </p:nvSpPr>
        <p:spPr>
          <a:xfrm>
            <a:off x="7956550" y="2133600"/>
            <a:ext cx="954088" cy="306388"/>
          </a:xfrm>
          <a:prstGeom prst="rect">
            <a:avLst/>
          </a:prstGeom>
          <a:solidFill>
            <a:srgbClr val="FFFF99"/>
          </a:solidFill>
          <a:ln>
            <a:solidFill>
              <a:srgbClr val="003399"/>
            </a:solidFill>
          </a:ln>
        </p:spPr>
        <p:txBody>
          <a:bodyPr wrap="none">
            <a:spAutoFit/>
          </a:bodyPr>
          <a:lstStyle/>
          <a:p>
            <a:pPr>
              <a:defRPr/>
            </a:pPr>
            <a:r>
              <a:rPr lang="de-DE" dirty="0">
                <a:solidFill>
                  <a:srgbClr val="800000"/>
                </a:solidFill>
                <a:latin typeface="+mn-lt"/>
                <a:cs typeface="Arial" pitchFamily="34" charset="0"/>
              </a:rPr>
              <a:t>Modul 1</a:t>
            </a:r>
            <a:endParaRPr lang="de-DE" dirty="0">
              <a:latin typeface="+mn-lt"/>
            </a:endParaRPr>
          </a:p>
        </p:txBody>
      </p:sp>
      <p:sp>
        <p:nvSpPr>
          <p:cNvPr id="6" name="Textfeld 5"/>
          <p:cNvSpPr txBox="1"/>
          <p:nvPr/>
        </p:nvSpPr>
        <p:spPr>
          <a:xfrm>
            <a:off x="7956550" y="2636838"/>
            <a:ext cx="954088" cy="307975"/>
          </a:xfrm>
          <a:prstGeom prst="rect">
            <a:avLst/>
          </a:prstGeom>
          <a:solidFill>
            <a:srgbClr val="FFFF99"/>
          </a:solidFill>
          <a:ln>
            <a:solidFill>
              <a:srgbClr val="003399"/>
            </a:solidFill>
          </a:ln>
        </p:spPr>
        <p:txBody>
          <a:bodyPr wrap="none">
            <a:spAutoFit/>
          </a:bodyPr>
          <a:lstStyle/>
          <a:p>
            <a:pPr>
              <a:defRPr/>
            </a:pPr>
            <a:r>
              <a:rPr lang="de-DE" dirty="0">
                <a:solidFill>
                  <a:srgbClr val="800000"/>
                </a:solidFill>
                <a:latin typeface="+mn-lt"/>
                <a:cs typeface="Arial" pitchFamily="34" charset="0"/>
              </a:rPr>
              <a:t>Modul 3</a:t>
            </a:r>
            <a:endParaRPr lang="de-DE" dirty="0">
              <a:latin typeface="+mn-lt"/>
            </a:endParaRPr>
          </a:p>
        </p:txBody>
      </p:sp>
      <p:sp>
        <p:nvSpPr>
          <p:cNvPr id="7" name="Textfeld 6"/>
          <p:cNvSpPr txBox="1"/>
          <p:nvPr/>
        </p:nvSpPr>
        <p:spPr>
          <a:xfrm>
            <a:off x="7956550" y="3187700"/>
            <a:ext cx="954088" cy="307975"/>
          </a:xfrm>
          <a:prstGeom prst="rect">
            <a:avLst/>
          </a:prstGeom>
          <a:solidFill>
            <a:srgbClr val="FFFF99"/>
          </a:solidFill>
          <a:ln>
            <a:solidFill>
              <a:srgbClr val="003399"/>
            </a:solidFill>
          </a:ln>
        </p:spPr>
        <p:txBody>
          <a:bodyPr wrap="none">
            <a:spAutoFit/>
          </a:bodyPr>
          <a:lstStyle/>
          <a:p>
            <a:pPr>
              <a:defRPr/>
            </a:pPr>
            <a:r>
              <a:rPr lang="de-DE" dirty="0">
                <a:solidFill>
                  <a:srgbClr val="800000"/>
                </a:solidFill>
                <a:latin typeface="+mn-lt"/>
                <a:cs typeface="Arial" pitchFamily="34" charset="0"/>
              </a:rPr>
              <a:t>Modul 4</a:t>
            </a:r>
            <a:endParaRPr lang="de-DE" dirty="0">
              <a:latin typeface="+mn-lt"/>
            </a:endParaRPr>
          </a:p>
        </p:txBody>
      </p:sp>
      <p:sp>
        <p:nvSpPr>
          <p:cNvPr id="8" name="Textfeld 7"/>
          <p:cNvSpPr txBox="1"/>
          <p:nvPr/>
        </p:nvSpPr>
        <p:spPr>
          <a:xfrm>
            <a:off x="7956550" y="3763963"/>
            <a:ext cx="954088" cy="307975"/>
          </a:xfrm>
          <a:prstGeom prst="rect">
            <a:avLst/>
          </a:prstGeom>
          <a:solidFill>
            <a:srgbClr val="FFFF99"/>
          </a:solidFill>
          <a:ln>
            <a:solidFill>
              <a:srgbClr val="003399"/>
            </a:solidFill>
          </a:ln>
        </p:spPr>
        <p:txBody>
          <a:bodyPr wrap="none">
            <a:spAutoFit/>
          </a:bodyPr>
          <a:lstStyle/>
          <a:p>
            <a:pPr>
              <a:defRPr/>
            </a:pPr>
            <a:r>
              <a:rPr lang="de-DE" dirty="0">
                <a:solidFill>
                  <a:srgbClr val="800000"/>
                </a:solidFill>
                <a:latin typeface="+mn-lt"/>
                <a:cs typeface="Arial" pitchFamily="34" charset="0"/>
              </a:rPr>
              <a:t>Modul 5</a:t>
            </a:r>
            <a:endParaRPr lang="de-DE" dirty="0">
              <a:latin typeface="+mn-lt"/>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1+#ppt_w/2"/>
                                          </p:val>
                                        </p:tav>
                                        <p:tav tm="100000">
                                          <p:val>
                                            <p:strVal val="#ppt_x"/>
                                          </p:val>
                                        </p:tav>
                                      </p:tavLst>
                                    </p:anim>
                                    <p:anim calcmode="lin" valueType="num">
                                      <p:cBhvr additive="base">
                                        <p:cTn id="4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Was muss ich im 1. Semester belegen?</a:t>
            </a:r>
            <a:endParaRPr lang="de-DE" sz="2800" dirty="0"/>
          </a:p>
        </p:txBody>
      </p:sp>
      <p:sp>
        <p:nvSpPr>
          <p:cNvPr id="3" name="Inhaltsplatzhalter 2"/>
          <p:cNvSpPr>
            <a:spLocks noGrp="1"/>
          </p:cNvSpPr>
          <p:nvPr>
            <p:ph idx="1"/>
          </p:nvPr>
        </p:nvSpPr>
        <p:spPr>
          <a:xfrm>
            <a:off x="1043608" y="1988840"/>
            <a:ext cx="7416824" cy="4114800"/>
          </a:xfrm>
        </p:spPr>
        <p:txBody>
          <a:bodyPr/>
          <a:lstStyle/>
          <a:p>
            <a:pPr marL="0" indent="0">
              <a:buNone/>
            </a:pPr>
            <a:r>
              <a:rPr lang="de-DE" sz="2800" dirty="0" smtClean="0"/>
              <a:t>Bachelor </a:t>
            </a:r>
            <a:r>
              <a:rPr lang="de-DE" sz="2800" dirty="0" err="1" smtClean="0"/>
              <a:t>of</a:t>
            </a:r>
            <a:r>
              <a:rPr lang="de-DE" sz="2800" dirty="0" smtClean="0"/>
              <a:t> Education:</a:t>
            </a:r>
          </a:p>
          <a:p>
            <a:r>
              <a:rPr lang="de-DE" sz="2600" dirty="0" smtClean="0"/>
              <a:t>Modul 1: Ü Phonetik + Ü Grammatik 1 (Voraussetzung: Eingangstest)</a:t>
            </a:r>
          </a:p>
          <a:p>
            <a:r>
              <a:rPr lang="de-DE" sz="2600" dirty="0" smtClean="0"/>
              <a:t>Modul 3: </a:t>
            </a:r>
          </a:p>
          <a:p>
            <a:pPr lvl="1">
              <a:buFont typeface="Symbol" panose="05050102010706020507" pitchFamily="18" charset="2"/>
              <a:buChar char="-"/>
            </a:pPr>
            <a:r>
              <a:rPr lang="de-DE" sz="2200" dirty="0" smtClean="0">
                <a:solidFill>
                  <a:schemeClr val="accent2"/>
                </a:solidFill>
              </a:rPr>
              <a:t>VL Einführung in die Sprachwissenschaft für Romanisten</a:t>
            </a:r>
          </a:p>
          <a:p>
            <a:pPr lvl="1">
              <a:buFont typeface="Symbol" panose="05050102010706020507" pitchFamily="18" charset="2"/>
              <a:buChar char="-"/>
            </a:pPr>
            <a:r>
              <a:rPr lang="de-DE" sz="2200" dirty="0" smtClean="0">
                <a:solidFill>
                  <a:schemeClr val="accent2"/>
                </a:solidFill>
              </a:rPr>
              <a:t>PS 1 Einführung in die franz./ital./span. Sprachwissenschaft</a:t>
            </a:r>
          </a:p>
          <a:p>
            <a:endParaRPr lang="de-DE" dirty="0"/>
          </a:p>
        </p:txBody>
      </p:sp>
    </p:spTree>
    <p:extLst>
      <p:ext uri="{BB962C8B-B14F-4D97-AF65-F5344CB8AC3E}">
        <p14:creationId xmlns:p14="http://schemas.microsoft.com/office/powerpoint/2010/main" val="1552306776"/>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600" dirty="0" smtClean="0"/>
              <a:t>Was muss ich im 1. Sem. belegen ? (II)</a:t>
            </a:r>
            <a:endParaRPr lang="de-DE" sz="2600" dirty="0"/>
          </a:p>
        </p:txBody>
      </p:sp>
      <p:sp>
        <p:nvSpPr>
          <p:cNvPr id="3" name="Inhaltsplatzhalter 2"/>
          <p:cNvSpPr>
            <a:spLocks noGrp="1"/>
          </p:cNvSpPr>
          <p:nvPr>
            <p:ph idx="1"/>
          </p:nvPr>
        </p:nvSpPr>
        <p:spPr>
          <a:xfrm>
            <a:off x="1187624" y="1412776"/>
            <a:ext cx="7632848" cy="4896544"/>
          </a:xfrm>
        </p:spPr>
        <p:txBody>
          <a:bodyPr/>
          <a:lstStyle/>
          <a:p>
            <a:pPr marL="0" indent="0">
              <a:buNone/>
            </a:pPr>
            <a:r>
              <a:rPr lang="de-DE" sz="2600" dirty="0" smtClean="0"/>
              <a:t>Bachelor </a:t>
            </a:r>
            <a:r>
              <a:rPr lang="de-DE" sz="2600" dirty="0" err="1" smtClean="0"/>
              <a:t>of</a:t>
            </a:r>
            <a:r>
              <a:rPr lang="de-DE" sz="2600" dirty="0" smtClean="0"/>
              <a:t> Arts Kernfach:</a:t>
            </a:r>
          </a:p>
          <a:p>
            <a:r>
              <a:rPr lang="de-DE" sz="2000" dirty="0" smtClean="0"/>
              <a:t>Modul 1: Ü Phonetik + Ü Grammatik 1 (Voraussetzung: Eingangstest)</a:t>
            </a:r>
          </a:p>
          <a:p>
            <a:r>
              <a:rPr lang="de-DE" sz="2000" dirty="0" smtClean="0"/>
              <a:t>Modul 3: </a:t>
            </a:r>
          </a:p>
          <a:p>
            <a:pPr lvl="1">
              <a:buFont typeface="Symbol" panose="05050102010706020507" pitchFamily="18" charset="2"/>
              <a:buChar char="-"/>
            </a:pPr>
            <a:r>
              <a:rPr lang="de-DE" sz="2000" dirty="0" smtClean="0">
                <a:solidFill>
                  <a:schemeClr val="accent2"/>
                </a:solidFill>
              </a:rPr>
              <a:t>VL Einführung in die Sprachwissenschaft für Romanisten</a:t>
            </a:r>
          </a:p>
          <a:p>
            <a:pPr lvl="1">
              <a:buFont typeface="Symbol" panose="05050102010706020507" pitchFamily="18" charset="2"/>
              <a:buChar char="-"/>
            </a:pPr>
            <a:r>
              <a:rPr lang="de-DE" sz="2000" dirty="0" smtClean="0">
                <a:solidFill>
                  <a:schemeClr val="accent2"/>
                </a:solidFill>
              </a:rPr>
              <a:t>PS 1 Einführung in die frz./it./span. Sprachwissenschaft</a:t>
            </a:r>
          </a:p>
          <a:p>
            <a:r>
              <a:rPr lang="de-DE" sz="2000" dirty="0" smtClean="0"/>
              <a:t>Modul 4 (Voraussetzung: Eingangstest) </a:t>
            </a:r>
          </a:p>
          <a:p>
            <a:pPr lvl="1"/>
            <a:r>
              <a:rPr lang="de-DE" sz="2000" dirty="0" smtClean="0">
                <a:solidFill>
                  <a:schemeClr val="accent2"/>
                </a:solidFill>
              </a:rPr>
              <a:t>VL + Ü Einführung in die Literaturgeschichte</a:t>
            </a:r>
          </a:p>
          <a:p>
            <a:pPr lvl="1"/>
            <a:r>
              <a:rPr lang="de-DE" sz="2000" dirty="0" smtClean="0">
                <a:solidFill>
                  <a:schemeClr val="accent2"/>
                </a:solidFill>
              </a:rPr>
              <a:t>PS 1 Einführung in die frz./it./span. Literaturwissenschaft</a:t>
            </a:r>
          </a:p>
          <a:p>
            <a:endParaRPr lang="de-DE" dirty="0"/>
          </a:p>
        </p:txBody>
      </p:sp>
    </p:spTree>
    <p:extLst>
      <p:ext uri="{BB962C8B-B14F-4D97-AF65-F5344CB8AC3E}">
        <p14:creationId xmlns:p14="http://schemas.microsoft.com/office/powerpoint/2010/main" val="3414584000"/>
      </p:ext>
    </p:extLst>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Was muss ich im 1. Semester belegen ? (</a:t>
            </a:r>
            <a:r>
              <a:rPr lang="de-DE" sz="2800" dirty="0" err="1" smtClean="0"/>
              <a:t>IIIa</a:t>
            </a:r>
            <a:r>
              <a:rPr lang="de-DE" sz="2800" dirty="0" smtClean="0"/>
              <a:t>)</a:t>
            </a:r>
            <a:endParaRPr lang="de-DE" sz="2800" dirty="0"/>
          </a:p>
        </p:txBody>
      </p:sp>
      <p:sp>
        <p:nvSpPr>
          <p:cNvPr id="3" name="Inhaltsplatzhalter 2"/>
          <p:cNvSpPr>
            <a:spLocks noGrp="1"/>
          </p:cNvSpPr>
          <p:nvPr>
            <p:ph idx="1"/>
          </p:nvPr>
        </p:nvSpPr>
        <p:spPr>
          <a:xfrm>
            <a:off x="1115616" y="1988840"/>
            <a:ext cx="7558782" cy="4114800"/>
          </a:xfrm>
        </p:spPr>
        <p:txBody>
          <a:bodyPr/>
          <a:lstStyle/>
          <a:p>
            <a:pPr marL="0" indent="0">
              <a:buNone/>
            </a:pPr>
            <a:r>
              <a:rPr lang="de-DE" sz="2600" dirty="0" smtClean="0"/>
              <a:t>Bachelor </a:t>
            </a:r>
            <a:r>
              <a:rPr lang="de-DE" sz="2600" dirty="0" err="1" smtClean="0"/>
              <a:t>of</a:t>
            </a:r>
            <a:r>
              <a:rPr lang="de-DE" sz="2600" dirty="0" smtClean="0"/>
              <a:t> Arts </a:t>
            </a:r>
            <a:r>
              <a:rPr lang="de-DE" sz="2600" dirty="0" err="1" smtClean="0"/>
              <a:t>Beifach</a:t>
            </a:r>
            <a:r>
              <a:rPr lang="de-DE" sz="2600" dirty="0" smtClean="0"/>
              <a:t> (Romanisten):</a:t>
            </a:r>
          </a:p>
          <a:p>
            <a:r>
              <a:rPr lang="de-DE" sz="2600" dirty="0" smtClean="0"/>
              <a:t>Modul 1: Ü Phonetik + Ü Grammatik 1 (Voraussetzung: Eingangstest)</a:t>
            </a:r>
          </a:p>
          <a:p>
            <a:r>
              <a:rPr lang="de-DE" sz="2600" dirty="0" smtClean="0"/>
              <a:t>Modul 5: </a:t>
            </a:r>
          </a:p>
          <a:p>
            <a:pPr lvl="1"/>
            <a:r>
              <a:rPr lang="de-DE" sz="2200" dirty="0" smtClean="0">
                <a:solidFill>
                  <a:schemeClr val="accent2"/>
                </a:solidFill>
              </a:rPr>
              <a:t>VL + Ü Einführung in die frz./it./span. Kulturwissenschaft</a:t>
            </a:r>
          </a:p>
          <a:p>
            <a:pPr lvl="1"/>
            <a:r>
              <a:rPr lang="de-DE" sz="2200" dirty="0" smtClean="0">
                <a:solidFill>
                  <a:schemeClr val="accent2"/>
                </a:solidFill>
              </a:rPr>
              <a:t>Ü Fachmedienkompetenz</a:t>
            </a:r>
          </a:p>
        </p:txBody>
      </p:sp>
    </p:spTree>
    <p:extLst>
      <p:ext uri="{BB962C8B-B14F-4D97-AF65-F5344CB8AC3E}">
        <p14:creationId xmlns:p14="http://schemas.microsoft.com/office/powerpoint/2010/main" val="403203631"/>
      </p:ext>
    </p:ext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Was muss ich im 1. Semester belegen? (</a:t>
            </a:r>
            <a:r>
              <a:rPr lang="de-DE" sz="2800" dirty="0" err="1" smtClean="0"/>
              <a:t>IIIb</a:t>
            </a:r>
            <a:r>
              <a:rPr lang="de-DE" sz="2800" dirty="0" smtClean="0"/>
              <a:t>)</a:t>
            </a:r>
            <a:endParaRPr lang="de-DE" sz="2800" dirty="0"/>
          </a:p>
        </p:txBody>
      </p:sp>
      <p:sp>
        <p:nvSpPr>
          <p:cNvPr id="3" name="Inhaltsplatzhalter 2"/>
          <p:cNvSpPr>
            <a:spLocks noGrp="1"/>
          </p:cNvSpPr>
          <p:nvPr>
            <p:ph idx="1"/>
          </p:nvPr>
        </p:nvSpPr>
        <p:spPr>
          <a:xfrm>
            <a:off x="1043608" y="1988840"/>
            <a:ext cx="7344816" cy="4114800"/>
          </a:xfrm>
        </p:spPr>
        <p:txBody>
          <a:bodyPr/>
          <a:lstStyle/>
          <a:p>
            <a:pPr marL="0" indent="0">
              <a:buNone/>
            </a:pPr>
            <a:r>
              <a:rPr lang="de-DE" sz="2600" dirty="0" smtClean="0"/>
              <a:t>Bachelor </a:t>
            </a:r>
            <a:r>
              <a:rPr lang="de-DE" sz="2600" dirty="0" err="1" smtClean="0"/>
              <a:t>of</a:t>
            </a:r>
            <a:r>
              <a:rPr lang="de-DE" sz="2600" dirty="0" smtClean="0"/>
              <a:t> Arts (Nichtromanisten):</a:t>
            </a:r>
          </a:p>
          <a:p>
            <a:r>
              <a:rPr lang="de-DE" sz="2600" dirty="0" smtClean="0"/>
              <a:t>Modul 1: Ü Phonetik + Ü Grammatik 1 (Voraussetzung: Eingangstest)</a:t>
            </a:r>
          </a:p>
          <a:p>
            <a:r>
              <a:rPr lang="de-DE" sz="2600" dirty="0" smtClean="0"/>
              <a:t>Modul 5: </a:t>
            </a:r>
          </a:p>
          <a:p>
            <a:pPr lvl="1"/>
            <a:r>
              <a:rPr lang="de-DE" sz="2200" dirty="0" smtClean="0">
                <a:solidFill>
                  <a:schemeClr val="accent2"/>
                </a:solidFill>
              </a:rPr>
              <a:t>VL + Ü Einführung in die frz./it./span. Kulturwissenschaft</a:t>
            </a:r>
          </a:p>
          <a:p>
            <a:pPr lvl="1"/>
            <a:r>
              <a:rPr lang="de-DE" sz="2200" dirty="0" smtClean="0">
                <a:solidFill>
                  <a:schemeClr val="accent2"/>
                </a:solidFill>
              </a:rPr>
              <a:t>Ü Fachmedienkompetenz</a:t>
            </a:r>
            <a:endParaRPr lang="de-DE" sz="2200" dirty="0">
              <a:solidFill>
                <a:schemeClr val="accent2"/>
              </a:solidFill>
            </a:endParaRPr>
          </a:p>
        </p:txBody>
      </p:sp>
    </p:spTree>
    <p:extLst>
      <p:ext uri="{BB962C8B-B14F-4D97-AF65-F5344CB8AC3E}">
        <p14:creationId xmlns:p14="http://schemas.microsoft.com/office/powerpoint/2010/main" val="348113772"/>
      </p:ext>
    </p:extLst>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1187450" y="333375"/>
            <a:ext cx="7270750" cy="1143000"/>
          </a:xfrm>
        </p:spPr>
        <p:txBody>
          <a:bodyPr/>
          <a:lstStyle/>
          <a:p>
            <a:pPr eaLnBrk="1" hangingPunct="1"/>
            <a:r>
              <a:rPr lang="de-DE" altLang="de-DE" smtClean="0"/>
              <a:t>Kursanmeldung</a:t>
            </a:r>
          </a:p>
        </p:txBody>
      </p:sp>
      <p:sp>
        <p:nvSpPr>
          <p:cNvPr id="87044" name="Rectangle 4"/>
          <p:cNvSpPr>
            <a:spLocks noGrp="1" noChangeArrowheads="1"/>
          </p:cNvSpPr>
          <p:nvPr>
            <p:ph type="body" idx="1"/>
          </p:nvPr>
        </p:nvSpPr>
        <p:spPr>
          <a:xfrm>
            <a:off x="900113" y="1428750"/>
            <a:ext cx="7775575" cy="4610100"/>
          </a:xfrm>
        </p:spPr>
        <p:txBody>
          <a:bodyPr/>
          <a:lstStyle/>
          <a:p>
            <a:pPr eaLnBrk="1" hangingPunct="1">
              <a:spcBef>
                <a:spcPct val="30000"/>
              </a:spcBef>
              <a:defRPr/>
            </a:pPr>
            <a:r>
              <a:rPr lang="de-DE" sz="2400" dirty="0" smtClean="0"/>
              <a:t>obligatorische Anmeldung </a:t>
            </a:r>
          </a:p>
          <a:p>
            <a:pPr lvl="1" eaLnBrk="1" hangingPunct="1">
              <a:spcBef>
                <a:spcPct val="30000"/>
              </a:spcBef>
              <a:defRPr/>
            </a:pPr>
            <a:r>
              <a:rPr lang="de-DE" sz="2000" dirty="0" smtClean="0">
                <a:solidFill>
                  <a:schemeClr val="accent6">
                    <a:lumMod val="75000"/>
                  </a:schemeClr>
                </a:solidFill>
              </a:rPr>
              <a:t>für alle </a:t>
            </a:r>
            <a:r>
              <a:rPr lang="de-DE" sz="2000" dirty="0" smtClean="0">
                <a:solidFill>
                  <a:srgbClr val="800000"/>
                </a:solidFill>
              </a:rPr>
              <a:t>Lehrveranstaltungen</a:t>
            </a:r>
            <a:r>
              <a:rPr lang="de-DE" sz="2000" dirty="0" smtClean="0"/>
              <a:t> </a:t>
            </a:r>
          </a:p>
          <a:p>
            <a:pPr lvl="1" eaLnBrk="1" hangingPunct="1">
              <a:spcBef>
                <a:spcPct val="30000"/>
              </a:spcBef>
              <a:defRPr/>
            </a:pPr>
            <a:r>
              <a:rPr lang="de-DE" sz="2000" dirty="0" smtClean="0">
                <a:solidFill>
                  <a:schemeClr val="accent6">
                    <a:lumMod val="75000"/>
                  </a:schemeClr>
                </a:solidFill>
              </a:rPr>
              <a:t>und den </a:t>
            </a:r>
            <a:r>
              <a:rPr lang="de-DE" sz="2000" dirty="0" smtClean="0">
                <a:solidFill>
                  <a:srgbClr val="800000"/>
                </a:solidFill>
              </a:rPr>
              <a:t>Eingangstest</a:t>
            </a:r>
            <a:r>
              <a:rPr lang="de-DE" sz="2000" dirty="0" smtClean="0"/>
              <a:t> </a:t>
            </a:r>
            <a:r>
              <a:rPr lang="de-DE" sz="2000" dirty="0" smtClean="0">
                <a:solidFill>
                  <a:schemeClr val="accent6">
                    <a:lumMod val="75000"/>
                  </a:schemeClr>
                </a:solidFill>
              </a:rPr>
              <a:t>(Kurs)</a:t>
            </a:r>
          </a:p>
          <a:p>
            <a:pPr lvl="1" eaLnBrk="1" hangingPunct="1">
              <a:spcBef>
                <a:spcPct val="30000"/>
              </a:spcBef>
              <a:buFont typeface="Wingdings" pitchFamily="2" charset="2"/>
              <a:buChar char="Ø"/>
              <a:defRPr/>
            </a:pPr>
            <a:r>
              <a:rPr lang="de-DE" sz="2000" dirty="0" smtClean="0">
                <a:hlinkClick r:id="rId3"/>
              </a:rPr>
              <a:t> https://jogustine.uni-mainz.de/</a:t>
            </a:r>
            <a:r>
              <a:rPr lang="de-DE" sz="2000" dirty="0" smtClean="0"/>
              <a:t> </a:t>
            </a:r>
          </a:p>
          <a:p>
            <a:pPr eaLnBrk="1" hangingPunct="1">
              <a:spcBef>
                <a:spcPct val="30000"/>
              </a:spcBef>
              <a:defRPr/>
            </a:pPr>
            <a:r>
              <a:rPr lang="de-DE" sz="2400" dirty="0" smtClean="0"/>
              <a:t>ZDV- Benutzernamen und Passwort</a:t>
            </a:r>
          </a:p>
          <a:p>
            <a:pPr eaLnBrk="1" hangingPunct="1">
              <a:spcBef>
                <a:spcPct val="30000"/>
              </a:spcBef>
              <a:defRPr/>
            </a:pPr>
            <a:r>
              <a:rPr lang="de-DE" sz="2400" dirty="0" smtClean="0"/>
              <a:t>TAN für Prüfungsanmeldung</a:t>
            </a:r>
          </a:p>
          <a:p>
            <a:pPr eaLnBrk="1" hangingPunct="1">
              <a:spcBef>
                <a:spcPct val="30000"/>
              </a:spcBef>
              <a:defRPr/>
            </a:pPr>
            <a:r>
              <a:rPr lang="de-DE" sz="2400" dirty="0" smtClean="0"/>
              <a:t>Fristen für Kursanmeldung</a:t>
            </a:r>
          </a:p>
          <a:p>
            <a:pPr lvl="1" eaLnBrk="1" hangingPunct="1">
              <a:spcBef>
                <a:spcPct val="30000"/>
              </a:spcBef>
              <a:defRPr/>
            </a:pPr>
            <a:r>
              <a:rPr lang="de-DE" sz="2000" dirty="0" smtClean="0">
                <a:solidFill>
                  <a:schemeClr val="accent2"/>
                </a:solidFill>
              </a:rPr>
              <a:t>Phase 2:</a:t>
            </a:r>
            <a:r>
              <a:rPr lang="de-DE" sz="2000" dirty="0" smtClean="0"/>
              <a:t> </a:t>
            </a:r>
            <a:r>
              <a:rPr lang="de-DE" sz="2000" dirty="0" smtClean="0">
                <a:solidFill>
                  <a:srgbClr val="800000"/>
                </a:solidFill>
              </a:rPr>
              <a:t>bis Do 12.10.17 - 13:00 Uhr</a:t>
            </a:r>
          </a:p>
          <a:p>
            <a:pPr lvl="1" eaLnBrk="1" hangingPunct="1">
              <a:spcBef>
                <a:spcPct val="30000"/>
              </a:spcBef>
              <a:defRPr/>
            </a:pPr>
            <a:r>
              <a:rPr lang="de-DE" sz="2000" dirty="0" smtClean="0">
                <a:solidFill>
                  <a:schemeClr val="accent2"/>
                </a:solidFill>
              </a:rPr>
              <a:t>Phase 3: </a:t>
            </a:r>
            <a:r>
              <a:rPr lang="de-DE" sz="2000" dirty="0" smtClean="0">
                <a:solidFill>
                  <a:srgbClr val="800000"/>
                </a:solidFill>
              </a:rPr>
              <a:t>Mo, 16.10.17 – 13:00 Uhr </a:t>
            </a:r>
          </a:p>
          <a:p>
            <a:pPr marL="457200" lvl="1" indent="0" eaLnBrk="1" hangingPunct="1">
              <a:spcBef>
                <a:spcPct val="30000"/>
              </a:spcBef>
              <a:buNone/>
              <a:defRPr/>
            </a:pPr>
            <a:r>
              <a:rPr lang="de-DE" sz="2000" dirty="0">
                <a:solidFill>
                  <a:srgbClr val="800000"/>
                </a:solidFill>
              </a:rPr>
              <a:t> </a:t>
            </a:r>
            <a:r>
              <a:rPr lang="de-DE" sz="2000" dirty="0" smtClean="0">
                <a:solidFill>
                  <a:srgbClr val="800000"/>
                </a:solidFill>
              </a:rPr>
              <a:t>                  bis Fr, 20.10.17 - 21:00 Uhr</a:t>
            </a:r>
            <a:endParaRPr lang="de-DE" sz="2000" dirty="0" smtClean="0">
              <a:solidFill>
                <a:schemeClr val="accent2"/>
              </a:solidFill>
            </a:endParaRPr>
          </a:p>
          <a:p>
            <a:pPr eaLnBrk="1" hangingPunct="1">
              <a:spcBef>
                <a:spcPct val="30000"/>
              </a:spcBef>
              <a:defRPr/>
            </a:pPr>
            <a:r>
              <a:rPr lang="de-DE" sz="2400" dirty="0" smtClean="0"/>
              <a:t>Systemnachrichten regelmäßig lesen oder Umleitung einrichten!</a:t>
            </a:r>
          </a:p>
        </p:txBody>
      </p:sp>
      <p:sp>
        <p:nvSpPr>
          <p:cNvPr id="5" name="Textfeld 4"/>
          <p:cNvSpPr txBox="1"/>
          <p:nvPr/>
        </p:nvSpPr>
        <p:spPr>
          <a:xfrm>
            <a:off x="6875463" y="1754188"/>
            <a:ext cx="1985962" cy="954087"/>
          </a:xfrm>
          <a:prstGeom prst="rect">
            <a:avLst/>
          </a:prstGeom>
          <a:solidFill>
            <a:srgbClr val="FF7C80"/>
          </a:solidFill>
          <a:ln w="57150">
            <a:solidFill>
              <a:srgbClr val="800000"/>
            </a:solidFill>
          </a:ln>
        </p:spPr>
        <p:txBody>
          <a:bodyPr wrap="none">
            <a:spAutoFit/>
          </a:bodyPr>
          <a:lstStyle/>
          <a:p>
            <a:pPr algn="ctr">
              <a:defRPr/>
            </a:pPr>
            <a:r>
              <a:rPr lang="de-DE" sz="2800" dirty="0">
                <a:solidFill>
                  <a:srgbClr val="000099"/>
                </a:solidFill>
                <a:latin typeface="+mn-lt"/>
                <a:cs typeface="+mn-cs"/>
                <a:hlinkClick r:id="rId4"/>
              </a:rPr>
              <a:t>Fristen &amp;</a:t>
            </a:r>
            <a:br>
              <a:rPr lang="de-DE" sz="2800" dirty="0">
                <a:solidFill>
                  <a:srgbClr val="000099"/>
                </a:solidFill>
                <a:latin typeface="+mn-lt"/>
                <a:cs typeface="+mn-cs"/>
                <a:hlinkClick r:id="rId4"/>
              </a:rPr>
            </a:br>
            <a:r>
              <a:rPr lang="de-DE" sz="2800" dirty="0">
                <a:solidFill>
                  <a:srgbClr val="000099"/>
                </a:solidFill>
                <a:latin typeface="+mn-lt"/>
                <a:cs typeface="+mn-cs"/>
                <a:hlinkClick r:id="rId4"/>
              </a:rPr>
              <a:t>Termine</a:t>
            </a:r>
            <a:endParaRPr lang="de-DE" sz="2800" dirty="0">
              <a:solidFill>
                <a:srgbClr val="000099"/>
              </a:solidFill>
              <a:latin typeface="+mn-lt"/>
              <a:cs typeface="+mn-cs"/>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4">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7044">
                                            <p:txEl>
                                              <p:pRg st="1" end="1"/>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7044">
                                            <p:txEl>
                                              <p:pRg st="2" end="2"/>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7044">
                                            <p:txEl>
                                              <p:pRg st="3" end="3"/>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1+#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7044">
                                            <p:txEl>
                                              <p:pRg st="4" end="4"/>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7044">
                                            <p:txEl>
                                              <p:pRg st="5" end="5"/>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7044">
                                            <p:txEl>
                                              <p:pRg st="6" end="6"/>
                                            </p:txEl>
                                          </p:spTgt>
                                        </p:tgtEl>
                                        <p:attrNameLst>
                                          <p:attrName>style.visibility</p:attrName>
                                        </p:attrNameLst>
                                      </p:cBhvr>
                                      <p:to>
                                        <p:strVal val="visible"/>
                                      </p:to>
                                    </p:set>
                                  </p:childTnLst>
                                </p:cTn>
                              </p:par>
                            </p:childTnLst>
                          </p:cTn>
                        </p:par>
                        <p:par>
                          <p:cTn id="36" fill="hold" nodeType="afterGroup">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87044">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7044">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7044">
                                            <p:txEl>
                                              <p:pRg st="9" end="9"/>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704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build="p" bldLvl="2"/>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1187450" y="333375"/>
            <a:ext cx="7270750" cy="1143000"/>
          </a:xfrm>
        </p:spPr>
        <p:txBody>
          <a:bodyPr/>
          <a:lstStyle/>
          <a:p>
            <a:pPr eaLnBrk="1" hangingPunct="1"/>
            <a:r>
              <a:rPr lang="de-DE" altLang="de-DE" smtClean="0"/>
              <a:t>Prüfungsanmeldung</a:t>
            </a:r>
          </a:p>
        </p:txBody>
      </p:sp>
      <p:sp>
        <p:nvSpPr>
          <p:cNvPr id="6" name="Textfeld 5"/>
          <p:cNvSpPr txBox="1"/>
          <p:nvPr/>
        </p:nvSpPr>
        <p:spPr>
          <a:xfrm>
            <a:off x="6675438" y="2597150"/>
            <a:ext cx="2376487" cy="492125"/>
          </a:xfrm>
          <a:prstGeom prst="rect">
            <a:avLst/>
          </a:prstGeom>
          <a:solidFill>
            <a:srgbClr val="FFFF99"/>
          </a:solidFill>
          <a:ln>
            <a:solidFill>
              <a:srgbClr val="003399"/>
            </a:solidFill>
          </a:ln>
        </p:spPr>
        <p:txBody>
          <a:bodyPr>
            <a:spAutoFit/>
          </a:bodyPr>
          <a:lstStyle/>
          <a:p>
            <a:pPr>
              <a:buFont typeface="Arial" pitchFamily="34" charset="0"/>
              <a:buChar char="•"/>
              <a:defRPr/>
            </a:pPr>
            <a:r>
              <a:rPr lang="de-DE" sz="1200" dirty="0">
                <a:solidFill>
                  <a:schemeClr val="accent4"/>
                </a:solidFill>
                <a:latin typeface="+mn-lt"/>
                <a:cs typeface="Arial" pitchFamily="34" charset="0"/>
              </a:rPr>
              <a:t> Grundlagen </a:t>
            </a:r>
            <a:r>
              <a:rPr lang="de-DE" sz="1200" dirty="0" err="1">
                <a:solidFill>
                  <a:schemeClr val="accent4"/>
                </a:solidFill>
                <a:latin typeface="+mn-lt"/>
                <a:cs typeface="Arial" pitchFamily="34" charset="0"/>
              </a:rPr>
              <a:t>LitWiss</a:t>
            </a:r>
            <a:r>
              <a:rPr lang="de-DE" sz="1200" dirty="0">
                <a:solidFill>
                  <a:schemeClr val="accent4"/>
                </a:solidFill>
                <a:latin typeface="+mn-lt"/>
                <a:cs typeface="Arial" pitchFamily="34" charset="0"/>
              </a:rPr>
              <a:t>.</a:t>
            </a:r>
            <a:r>
              <a:rPr lang="de-DE" dirty="0">
                <a:solidFill>
                  <a:srgbClr val="800000"/>
                </a:solidFill>
                <a:latin typeface="+mn-lt"/>
                <a:cs typeface="Arial" pitchFamily="34" charset="0"/>
              </a:rPr>
              <a:t/>
            </a:r>
            <a:br>
              <a:rPr lang="de-DE" dirty="0">
                <a:solidFill>
                  <a:srgbClr val="800000"/>
                </a:solidFill>
                <a:latin typeface="+mn-lt"/>
                <a:cs typeface="Arial" pitchFamily="34" charset="0"/>
              </a:rPr>
            </a:br>
            <a:r>
              <a:rPr lang="de-DE" dirty="0">
                <a:solidFill>
                  <a:srgbClr val="800000"/>
                </a:solidFill>
                <a:latin typeface="+mn-lt"/>
                <a:cs typeface="Arial" pitchFamily="34" charset="0"/>
              </a:rPr>
              <a:t>  Modul 4 </a:t>
            </a:r>
            <a:r>
              <a:rPr lang="de-DE" sz="1200" dirty="0">
                <a:solidFill>
                  <a:schemeClr val="tx1"/>
                </a:solidFill>
                <a:latin typeface="+mn-lt"/>
                <a:cs typeface="Arial" pitchFamily="34" charset="0"/>
              </a:rPr>
              <a:t>(B.A. </a:t>
            </a:r>
            <a:r>
              <a:rPr lang="de-DE" sz="1200" dirty="0" err="1">
                <a:solidFill>
                  <a:schemeClr val="tx1"/>
                </a:solidFill>
                <a:latin typeface="+mn-lt"/>
                <a:cs typeface="Arial" pitchFamily="34" charset="0"/>
              </a:rPr>
              <a:t>Kf</a:t>
            </a:r>
            <a:r>
              <a:rPr lang="de-DE" sz="1200" dirty="0">
                <a:solidFill>
                  <a:schemeClr val="tx1"/>
                </a:solidFill>
                <a:latin typeface="+mn-lt"/>
                <a:cs typeface="Arial" pitchFamily="34" charset="0"/>
              </a:rPr>
              <a:t>)</a:t>
            </a:r>
            <a:endParaRPr lang="de-DE" sz="1200" dirty="0">
              <a:solidFill>
                <a:schemeClr val="tx1"/>
              </a:solidFill>
              <a:latin typeface="Arial" pitchFamily="34" charset="0"/>
              <a:cs typeface="Arial" pitchFamily="34" charset="0"/>
            </a:endParaRPr>
          </a:p>
        </p:txBody>
      </p:sp>
      <p:sp>
        <p:nvSpPr>
          <p:cNvPr id="87044" name="Rectangle 4"/>
          <p:cNvSpPr>
            <a:spLocks noGrp="1" noChangeArrowheads="1"/>
          </p:cNvSpPr>
          <p:nvPr>
            <p:ph type="body" idx="1"/>
          </p:nvPr>
        </p:nvSpPr>
        <p:spPr>
          <a:xfrm>
            <a:off x="827088" y="1268413"/>
            <a:ext cx="8064500" cy="5113337"/>
          </a:xfrm>
        </p:spPr>
        <p:txBody>
          <a:bodyPr/>
          <a:lstStyle/>
          <a:p>
            <a:pPr eaLnBrk="1" hangingPunct="1">
              <a:spcBef>
                <a:spcPct val="30000"/>
              </a:spcBef>
              <a:defRPr/>
            </a:pPr>
            <a:r>
              <a:rPr lang="de-DE" sz="2800" dirty="0" smtClean="0"/>
              <a:t>obligatorische Anmeldung </a:t>
            </a:r>
          </a:p>
          <a:p>
            <a:pPr lvl="1" eaLnBrk="1" hangingPunct="1">
              <a:spcBef>
                <a:spcPct val="30000"/>
              </a:spcBef>
              <a:defRPr/>
            </a:pPr>
            <a:r>
              <a:rPr lang="de-DE" sz="2400" dirty="0" smtClean="0">
                <a:solidFill>
                  <a:schemeClr val="accent6">
                    <a:lumMod val="75000"/>
                  </a:schemeClr>
                </a:solidFill>
              </a:rPr>
              <a:t>Für </a:t>
            </a:r>
            <a:r>
              <a:rPr lang="de-DE" sz="2400" dirty="0" smtClean="0">
                <a:solidFill>
                  <a:srgbClr val="800000"/>
                </a:solidFill>
              </a:rPr>
              <a:t>Modulteilprüfung (M1)</a:t>
            </a:r>
            <a:r>
              <a:rPr lang="de-DE" sz="2400" dirty="0" smtClean="0"/>
              <a:t> </a:t>
            </a:r>
          </a:p>
          <a:p>
            <a:pPr lvl="1" eaLnBrk="1" hangingPunct="1">
              <a:spcBef>
                <a:spcPct val="30000"/>
              </a:spcBef>
              <a:defRPr/>
            </a:pPr>
            <a:r>
              <a:rPr lang="de-DE" sz="2400" dirty="0" smtClean="0">
                <a:solidFill>
                  <a:schemeClr val="accent6">
                    <a:lumMod val="75000"/>
                  </a:schemeClr>
                </a:solidFill>
              </a:rPr>
              <a:t>und</a:t>
            </a:r>
            <a:r>
              <a:rPr lang="de-DE" sz="2400" dirty="0" smtClean="0">
                <a:solidFill>
                  <a:srgbClr val="800000"/>
                </a:solidFill>
              </a:rPr>
              <a:t> Modulprüfungen </a:t>
            </a:r>
            <a:r>
              <a:rPr lang="de-DE" sz="2400" dirty="0">
                <a:solidFill>
                  <a:srgbClr val="800000"/>
                </a:solidFill>
              </a:rPr>
              <a:t>(</a:t>
            </a:r>
            <a:r>
              <a:rPr lang="de-DE" sz="2400" dirty="0" smtClean="0">
                <a:solidFill>
                  <a:srgbClr val="800000"/>
                </a:solidFill>
              </a:rPr>
              <a:t>M3, M4)</a:t>
            </a:r>
            <a:r>
              <a:rPr lang="de-DE" sz="2400" dirty="0" smtClean="0"/>
              <a:t> </a:t>
            </a:r>
          </a:p>
          <a:p>
            <a:pPr eaLnBrk="1" hangingPunct="1">
              <a:spcBef>
                <a:spcPts val="1000"/>
              </a:spcBef>
              <a:defRPr/>
            </a:pPr>
            <a:r>
              <a:rPr lang="de-DE" sz="2800" dirty="0" smtClean="0">
                <a:solidFill>
                  <a:srgbClr val="006600"/>
                </a:solidFill>
              </a:rPr>
              <a:t>Studienleistungen</a:t>
            </a:r>
            <a:r>
              <a:rPr lang="de-DE" sz="2800" dirty="0">
                <a:solidFill>
                  <a:srgbClr val="006600"/>
                </a:solidFill>
              </a:rPr>
              <a:t/>
            </a:r>
            <a:br>
              <a:rPr lang="de-DE" sz="2800" dirty="0">
                <a:solidFill>
                  <a:srgbClr val="006600"/>
                </a:solidFill>
              </a:rPr>
            </a:br>
            <a:r>
              <a:rPr lang="de-DE" sz="2400" dirty="0" smtClean="0"/>
              <a:t>sind </a:t>
            </a:r>
            <a:r>
              <a:rPr lang="de-DE" sz="2400" dirty="0"/>
              <a:t>ebenfalls </a:t>
            </a:r>
            <a:r>
              <a:rPr lang="de-DE" sz="2400" dirty="0" smtClean="0"/>
              <a:t>anzumelden</a:t>
            </a:r>
            <a:endParaRPr lang="de-DE" sz="2400" dirty="0"/>
          </a:p>
          <a:p>
            <a:pPr eaLnBrk="1" hangingPunct="1">
              <a:spcBef>
                <a:spcPts val="1000"/>
              </a:spcBef>
              <a:defRPr/>
            </a:pPr>
            <a:r>
              <a:rPr lang="de-DE" sz="2800" dirty="0" smtClean="0"/>
              <a:t>Fristen für Prüfungsanmeldung</a:t>
            </a:r>
          </a:p>
          <a:p>
            <a:pPr lvl="1" eaLnBrk="1" hangingPunct="1">
              <a:spcBef>
                <a:spcPct val="30000"/>
              </a:spcBef>
              <a:defRPr/>
            </a:pPr>
            <a:r>
              <a:rPr lang="de-DE" sz="2400" dirty="0" smtClean="0">
                <a:solidFill>
                  <a:schemeClr val="accent2"/>
                </a:solidFill>
              </a:rPr>
              <a:t>Montag, </a:t>
            </a:r>
            <a:r>
              <a:rPr lang="de-DE" sz="2400" dirty="0" smtClean="0">
                <a:solidFill>
                  <a:srgbClr val="800000"/>
                </a:solidFill>
              </a:rPr>
              <a:t>08.01.2018 (13:00 Uhr) </a:t>
            </a:r>
            <a:r>
              <a:rPr lang="de-DE" sz="2400" dirty="0" smtClean="0">
                <a:solidFill>
                  <a:schemeClr val="accent2"/>
                </a:solidFill>
              </a:rPr>
              <a:t>bis </a:t>
            </a:r>
            <a:r>
              <a:rPr lang="de-DE" sz="2400" dirty="0">
                <a:solidFill>
                  <a:schemeClr val="accent2"/>
                </a:solidFill>
              </a:rPr>
              <a:t>Montag</a:t>
            </a:r>
            <a:r>
              <a:rPr lang="de-DE" sz="2400" dirty="0" smtClean="0">
                <a:solidFill>
                  <a:schemeClr val="accent2"/>
                </a:solidFill>
              </a:rPr>
              <a:t>, </a:t>
            </a:r>
            <a:r>
              <a:rPr lang="de-DE" sz="2400" dirty="0" smtClean="0">
                <a:solidFill>
                  <a:srgbClr val="800000"/>
                </a:solidFill>
              </a:rPr>
              <a:t>22.01.2018 (13:00 Uhr)</a:t>
            </a:r>
          </a:p>
          <a:p>
            <a:pPr eaLnBrk="1" hangingPunct="1">
              <a:spcBef>
                <a:spcPct val="30000"/>
              </a:spcBef>
              <a:defRPr/>
            </a:pPr>
            <a:r>
              <a:rPr lang="de-DE" sz="2800" dirty="0" smtClean="0">
                <a:solidFill>
                  <a:srgbClr val="800000"/>
                </a:solidFill>
              </a:rPr>
              <a:t>nicht bestandene </a:t>
            </a:r>
            <a:r>
              <a:rPr lang="de-DE" sz="2800" dirty="0" smtClean="0"/>
              <a:t>Prüfungen</a:t>
            </a:r>
            <a:r>
              <a:rPr lang="de-DE" sz="2400" dirty="0" smtClean="0"/>
              <a:t/>
            </a:r>
            <a:br>
              <a:rPr lang="de-DE" sz="2400" dirty="0" smtClean="0"/>
            </a:br>
            <a:r>
              <a:rPr lang="de-DE" sz="2400" dirty="0" smtClean="0"/>
              <a:t>im Folgesemester anmelden &amp; wiederholen,</a:t>
            </a:r>
            <a:br>
              <a:rPr lang="de-DE" sz="2400" dirty="0" smtClean="0"/>
            </a:br>
            <a:r>
              <a:rPr lang="de-DE" sz="2400" dirty="0" smtClean="0"/>
              <a:t>ohne neuerliche Kursanmeldung/-teilnahme</a:t>
            </a:r>
            <a:endParaRPr lang="de-DE" sz="2800" dirty="0" smtClean="0"/>
          </a:p>
        </p:txBody>
      </p:sp>
      <p:sp>
        <p:nvSpPr>
          <p:cNvPr id="4" name="Textfeld 3"/>
          <p:cNvSpPr txBox="1"/>
          <p:nvPr/>
        </p:nvSpPr>
        <p:spPr>
          <a:xfrm>
            <a:off x="6659563" y="1247775"/>
            <a:ext cx="2376487" cy="676275"/>
          </a:xfrm>
          <a:prstGeom prst="rect">
            <a:avLst/>
          </a:prstGeom>
          <a:solidFill>
            <a:srgbClr val="FFFF99"/>
          </a:solidFill>
          <a:ln>
            <a:solidFill>
              <a:srgbClr val="003399"/>
            </a:solidFill>
          </a:ln>
        </p:spPr>
        <p:txBody>
          <a:bodyPr>
            <a:spAutoFit/>
          </a:bodyPr>
          <a:lstStyle/>
          <a:p>
            <a:pPr>
              <a:buFont typeface="Arial" pitchFamily="34" charset="0"/>
              <a:buChar char="•"/>
              <a:defRPr/>
            </a:pPr>
            <a:r>
              <a:rPr lang="de-DE" sz="1200" dirty="0">
                <a:solidFill>
                  <a:schemeClr val="accent4"/>
                </a:solidFill>
                <a:latin typeface="+mn-lt"/>
                <a:cs typeface="Arial" pitchFamily="34" charset="0"/>
              </a:rPr>
              <a:t> </a:t>
            </a:r>
            <a:r>
              <a:rPr lang="de-DE" sz="1200" dirty="0" err="1">
                <a:solidFill>
                  <a:schemeClr val="accent4"/>
                </a:solidFill>
                <a:latin typeface="+mn-lt"/>
                <a:cs typeface="Arial" pitchFamily="34" charset="0"/>
              </a:rPr>
              <a:t>Phonetik+Grammatik</a:t>
            </a:r>
            <a:r>
              <a:rPr lang="de-DE" sz="1200" dirty="0">
                <a:solidFill>
                  <a:schemeClr val="accent4"/>
                </a:solidFill>
                <a:latin typeface="+mn-lt"/>
                <a:cs typeface="Arial" pitchFamily="34" charset="0"/>
              </a:rPr>
              <a:t> I</a:t>
            </a:r>
            <a:r>
              <a:rPr lang="de-DE" dirty="0">
                <a:solidFill>
                  <a:srgbClr val="800000"/>
                </a:solidFill>
                <a:latin typeface="+mn-lt"/>
                <a:cs typeface="Arial" pitchFamily="34" charset="0"/>
              </a:rPr>
              <a:t/>
            </a:r>
            <a:br>
              <a:rPr lang="de-DE" dirty="0">
                <a:solidFill>
                  <a:srgbClr val="800000"/>
                </a:solidFill>
                <a:latin typeface="+mn-lt"/>
                <a:cs typeface="Arial" pitchFamily="34" charset="0"/>
              </a:rPr>
            </a:br>
            <a:r>
              <a:rPr lang="de-DE" dirty="0">
                <a:solidFill>
                  <a:srgbClr val="800000"/>
                </a:solidFill>
                <a:latin typeface="+mn-lt"/>
                <a:cs typeface="Arial" pitchFamily="34" charset="0"/>
              </a:rPr>
              <a:t>  Modul 1</a:t>
            </a:r>
          </a:p>
          <a:p>
            <a:pPr>
              <a:buFont typeface="Arial" pitchFamily="34" charset="0"/>
              <a:buChar char="•"/>
              <a:defRPr/>
            </a:pPr>
            <a:r>
              <a:rPr lang="de-DE" sz="1200" dirty="0">
                <a:solidFill>
                  <a:schemeClr val="accent4"/>
                </a:solidFill>
                <a:latin typeface="+mn-lt"/>
                <a:cs typeface="Arial" pitchFamily="34" charset="0"/>
              </a:rPr>
              <a:t> </a:t>
            </a:r>
            <a:r>
              <a:rPr lang="de-DE" sz="1200" dirty="0" err="1">
                <a:solidFill>
                  <a:schemeClr val="bg1">
                    <a:lumMod val="50000"/>
                  </a:schemeClr>
                </a:solidFill>
                <a:latin typeface="+mn-lt"/>
                <a:cs typeface="Arial" pitchFamily="34" charset="0"/>
              </a:rPr>
              <a:t>Mündl</a:t>
            </a:r>
            <a:r>
              <a:rPr lang="de-DE" sz="1200" dirty="0">
                <a:solidFill>
                  <a:schemeClr val="bg1">
                    <a:lumMod val="50000"/>
                  </a:schemeClr>
                </a:solidFill>
                <a:latin typeface="+mn-lt"/>
                <a:cs typeface="Arial" pitchFamily="34" charset="0"/>
              </a:rPr>
              <a:t>. Kommunikation</a:t>
            </a:r>
          </a:p>
        </p:txBody>
      </p:sp>
      <p:sp>
        <p:nvSpPr>
          <p:cNvPr id="5" name="Textfeld 4"/>
          <p:cNvSpPr txBox="1"/>
          <p:nvPr/>
        </p:nvSpPr>
        <p:spPr>
          <a:xfrm>
            <a:off x="6659563" y="2000250"/>
            <a:ext cx="2376487" cy="492125"/>
          </a:xfrm>
          <a:prstGeom prst="rect">
            <a:avLst/>
          </a:prstGeom>
          <a:solidFill>
            <a:srgbClr val="FFFF99"/>
          </a:solidFill>
          <a:ln>
            <a:solidFill>
              <a:srgbClr val="003399"/>
            </a:solidFill>
          </a:ln>
        </p:spPr>
        <p:txBody>
          <a:bodyPr>
            <a:spAutoFit/>
          </a:bodyPr>
          <a:lstStyle/>
          <a:p>
            <a:pPr>
              <a:buFont typeface="Arial" pitchFamily="34" charset="0"/>
              <a:buChar char="•"/>
              <a:defRPr/>
            </a:pPr>
            <a:r>
              <a:rPr lang="de-DE" sz="1200" dirty="0">
                <a:solidFill>
                  <a:schemeClr val="accent4"/>
                </a:solidFill>
                <a:latin typeface="+mn-lt"/>
                <a:cs typeface="Arial" pitchFamily="34" charset="0"/>
              </a:rPr>
              <a:t> Grundlagen </a:t>
            </a:r>
            <a:r>
              <a:rPr lang="de-DE" sz="1200" dirty="0" err="1">
                <a:solidFill>
                  <a:schemeClr val="accent4"/>
                </a:solidFill>
                <a:latin typeface="+mn-lt"/>
                <a:cs typeface="Arial" pitchFamily="34" charset="0"/>
              </a:rPr>
              <a:t>Sprachwiss</a:t>
            </a:r>
            <a:r>
              <a:rPr lang="de-DE" sz="1200" dirty="0">
                <a:solidFill>
                  <a:schemeClr val="accent4"/>
                </a:solidFill>
                <a:latin typeface="+mn-lt"/>
                <a:cs typeface="Arial" pitchFamily="34" charset="0"/>
              </a:rPr>
              <a:t>.</a:t>
            </a:r>
            <a:r>
              <a:rPr lang="de-DE" dirty="0">
                <a:solidFill>
                  <a:srgbClr val="800000"/>
                </a:solidFill>
                <a:latin typeface="+mn-lt"/>
                <a:cs typeface="Arial" pitchFamily="34" charset="0"/>
              </a:rPr>
              <a:t/>
            </a:r>
            <a:br>
              <a:rPr lang="de-DE" dirty="0">
                <a:solidFill>
                  <a:srgbClr val="800000"/>
                </a:solidFill>
                <a:latin typeface="+mn-lt"/>
                <a:cs typeface="Arial" pitchFamily="34" charset="0"/>
              </a:rPr>
            </a:br>
            <a:r>
              <a:rPr lang="de-DE" dirty="0">
                <a:solidFill>
                  <a:srgbClr val="800000"/>
                </a:solidFill>
                <a:latin typeface="+mn-lt"/>
                <a:cs typeface="Arial" pitchFamily="34" charset="0"/>
              </a:rPr>
              <a:t>  Modul 3</a:t>
            </a:r>
            <a:endParaRPr lang="de-DE" sz="1200" dirty="0">
              <a:solidFill>
                <a:srgbClr val="003399"/>
              </a:solidFill>
              <a:latin typeface="Arial" pitchFamily="34" charset="0"/>
              <a:cs typeface="Arial" pitchFamily="34" charset="0"/>
            </a:endParaRPr>
          </a:p>
        </p:txBody>
      </p:sp>
      <p:sp>
        <p:nvSpPr>
          <p:cNvPr id="7" name="Richtungspfeil 6"/>
          <p:cNvSpPr>
            <a:spLocks noChangeArrowheads="1"/>
          </p:cNvSpPr>
          <p:nvPr/>
        </p:nvSpPr>
        <p:spPr bwMode="auto">
          <a:xfrm rot="19542482">
            <a:off x="4222750" y="2246313"/>
            <a:ext cx="2498725" cy="990600"/>
          </a:xfrm>
          <a:prstGeom prst="homePlate">
            <a:avLst>
              <a:gd name="adj" fmla="val 49907"/>
            </a:avLst>
          </a:prstGeom>
          <a:solidFill>
            <a:srgbClr val="FFFF99">
              <a:alpha val="69803"/>
            </a:srgbClr>
          </a:solidFill>
          <a:ln w="19050" algn="ctr">
            <a:solidFill>
              <a:srgbClr val="003399"/>
            </a:solidFill>
            <a:round/>
            <a:headEnd/>
            <a:tailEnd/>
          </a:ln>
        </p:spPr>
        <p:txBody>
          <a:bodyPr lIns="90000" tIns="46800" rIns="90000" bIns="46800"/>
          <a:lstStyle/>
          <a:p>
            <a:pPr>
              <a:defRPr/>
            </a:pPr>
            <a:r>
              <a:rPr lang="de-DE" sz="1800" dirty="0">
                <a:latin typeface="+mn-lt"/>
              </a:rPr>
              <a:t>E-Klausuren </a:t>
            </a:r>
            <a:br>
              <a:rPr lang="de-DE" sz="1800" dirty="0">
                <a:latin typeface="+mn-lt"/>
              </a:rPr>
            </a:br>
            <a:r>
              <a:rPr lang="de-DE" sz="1800" dirty="0">
                <a:solidFill>
                  <a:srgbClr val="003399"/>
                </a:solidFill>
                <a:latin typeface="+mn-lt"/>
              </a:rPr>
              <a:t>im W</a:t>
            </a:r>
            <a:r>
              <a:rPr lang="de-DE" sz="1800" dirty="0" smtClean="0">
                <a:solidFill>
                  <a:srgbClr val="003399"/>
                </a:solidFill>
                <a:latin typeface="+mn-lt"/>
              </a:rPr>
              <a:t>S 17/18 </a:t>
            </a:r>
            <a:r>
              <a:rPr lang="de-DE" sz="1800" dirty="0">
                <a:solidFill>
                  <a:srgbClr val="003399"/>
                </a:solidFill>
                <a:latin typeface="+mn-lt"/>
              </a:rPr>
              <a:t>am </a:t>
            </a:r>
            <a:r>
              <a:rPr lang="de-DE" sz="1800" dirty="0">
                <a:latin typeface="+mn-lt"/>
              </a:rPr>
              <a:t> </a:t>
            </a:r>
            <a:br>
              <a:rPr lang="de-DE" sz="1800" dirty="0">
                <a:latin typeface="+mn-lt"/>
              </a:rPr>
            </a:br>
            <a:r>
              <a:rPr lang="de-DE" sz="1800">
                <a:latin typeface="+mn-lt"/>
              </a:rPr>
              <a:t>Fr </a:t>
            </a:r>
            <a:r>
              <a:rPr lang="de-DE" sz="1800" smtClean="0">
                <a:latin typeface="+mn-lt"/>
              </a:rPr>
              <a:t>09.02.18</a:t>
            </a:r>
            <a:endParaRPr lang="de-DE" sz="1800" dirty="0">
              <a:latin typeface="+mn-lt"/>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7044">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2"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7044">
                                            <p:txEl>
                                              <p:pRg st="3" end="3"/>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87044">
                                            <p:txEl>
                                              <p:pRg st="4" end="4"/>
                                            </p:txEl>
                                          </p:spTgt>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87044">
                                            <p:txEl>
                                              <p:pRg st="5" end="5"/>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12"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0-#ppt_w/2"/>
                                          </p:val>
                                        </p:tav>
                                        <p:tav tm="100000">
                                          <p:val>
                                            <p:strVal val="#ppt_x"/>
                                          </p:val>
                                        </p:tav>
                                      </p:tavLst>
                                    </p:anim>
                                    <p:anim calcmode="lin" valueType="num">
                                      <p:cBhvr additive="base">
                                        <p:cTn id="4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8704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7044" grpId="0" build="p" bldLvl="2"/>
      <p:bldP spid="4" grpId="0" animBg="1"/>
      <p:bldP spid="5" grpId="0" animBg="1"/>
      <p:bldP spid="7" grpId="0" animBg="1"/>
    </p:bldLst>
  </p:timing>
</p:sld>
</file>

<file path=ppt/theme/theme1.xml><?xml version="1.0" encoding="utf-8"?>
<a:theme xmlns:a="http://schemas.openxmlformats.org/drawingml/2006/main" name="einf_split">
  <a:themeElements>
    <a:clrScheme name="einf_spli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66FF"/>
      </a:folHlink>
    </a:clrScheme>
    <a:fontScheme name="einf_split">
      <a:majorFont>
        <a:latin typeface="Arial Black"/>
        <a:ea typeface=""/>
        <a:cs typeface=""/>
      </a:majorFont>
      <a:minorFont>
        <a:latin typeface="Arial Black"/>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0" i="0" u="none" strike="noStrike" cap="none" normalizeH="0" baseline="0" smtClean="0">
            <a:ln>
              <a:noFill/>
            </a:ln>
            <a:solidFill>
              <a:srgbClr val="990033"/>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0" i="0" u="none" strike="noStrike" cap="none" normalizeH="0" baseline="0" smtClean="0">
            <a:ln>
              <a:noFill/>
            </a:ln>
            <a:solidFill>
              <a:srgbClr val="990033"/>
            </a:solidFill>
            <a:effectLst/>
            <a:latin typeface="Arial Narrow" pitchFamily="34" charset="0"/>
            <a:cs typeface="Arial" charset="0"/>
          </a:defRPr>
        </a:defPPr>
      </a:lstStyle>
    </a:lnDef>
  </a:objectDefaults>
  <a:extraClrSchemeLst>
    <a:extraClrScheme>
      <a:clrScheme name="einf_spli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inf_spli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nf_spli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nf_spli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nf_spli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nf_spli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nf_spli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nf_spli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einf_split</Template>
  <TotalTime>0</TotalTime>
  <Words>584</Words>
  <Application>Microsoft Office PowerPoint</Application>
  <PresentationFormat>Bildschirmpräsentation (4:3)</PresentationFormat>
  <Paragraphs>143</Paragraphs>
  <Slides>19</Slides>
  <Notes>11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19</vt:i4>
      </vt:variant>
    </vt:vector>
  </HeadingPairs>
  <TitlesOfParts>
    <vt:vector size="27" baseType="lpstr">
      <vt:lpstr>Arial</vt:lpstr>
      <vt:lpstr>Arial Black</vt:lpstr>
      <vt:lpstr>Arial Narrow</vt:lpstr>
      <vt:lpstr>Calibri</vt:lpstr>
      <vt:lpstr>Symbol</vt:lpstr>
      <vt:lpstr>Times New Roman</vt:lpstr>
      <vt:lpstr>Wingdings</vt:lpstr>
      <vt:lpstr>einf_split</vt:lpstr>
      <vt:lpstr>Informationen für  Studienanfänger Romanistik  Einführungsveranstaltung am 11.10.17</vt:lpstr>
      <vt:lpstr>Infos persönlich und online</vt:lpstr>
      <vt:lpstr>Studieninhalte</vt:lpstr>
      <vt:lpstr>Was muss ich im 1. Semester belegen?</vt:lpstr>
      <vt:lpstr>Was muss ich im 1. Sem. belegen ? (II)</vt:lpstr>
      <vt:lpstr>Was muss ich im 1. Semester belegen ? (IIIa)</vt:lpstr>
      <vt:lpstr>Was muss ich im 1. Semester belegen? (IIIb)</vt:lpstr>
      <vt:lpstr>Kursanmeldung</vt:lpstr>
      <vt:lpstr>Prüfungsanmeldung</vt:lpstr>
      <vt:lpstr>Sprachpraktischer Eingangstest</vt:lpstr>
      <vt:lpstr>Sprachpraktischer Eingangstest II</vt:lpstr>
      <vt:lpstr>Sprachpraktischer Eingangstest III</vt:lpstr>
      <vt:lpstr>Eingangstest  nicht bestanden? Überschneidungen? </vt:lpstr>
      <vt:lpstr>Anerkennung von auswärtigen Nachweisen</vt:lpstr>
      <vt:lpstr>Latinum</vt:lpstr>
      <vt:lpstr>Auslandsstudium</vt:lpstr>
      <vt:lpstr>FAQ 1</vt:lpstr>
      <vt:lpstr>FAQ 2</vt:lpstr>
      <vt:lpstr>Weitere Fragen?</vt:lpstr>
    </vt:vector>
  </TitlesOfParts>
  <Company>Johannes Gutenberg-Universität Mainz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Informationen für Studierende</dc:title>
  <dc:creator>lustig;bonnermeier</dc:creator>
  <cp:lastModifiedBy>Lustig, Dr. Wolf</cp:lastModifiedBy>
  <cp:revision>182</cp:revision>
  <dcterms:created xsi:type="dcterms:W3CDTF">2008-10-14T16:42:08Z</dcterms:created>
  <dcterms:modified xsi:type="dcterms:W3CDTF">2017-09-12T15:25:07Z</dcterms:modified>
</cp:coreProperties>
</file>